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7" r:id="rId2"/>
    <p:sldId id="266" r:id="rId3"/>
    <p:sldId id="265" r:id="rId4"/>
    <p:sldId id="259" r:id="rId5"/>
    <p:sldId id="273" r:id="rId6"/>
    <p:sldId id="278" r:id="rId7"/>
    <p:sldId id="276" r:id="rId8"/>
    <p:sldId id="275" r:id="rId9"/>
    <p:sldId id="282" r:id="rId10"/>
    <p:sldId id="281" r:id="rId11"/>
    <p:sldId id="272" r:id="rId12"/>
    <p:sldId id="274" r:id="rId13"/>
    <p:sldId id="269" r:id="rId14"/>
    <p:sldId id="28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ACE2"/>
    <a:srgbClr val="00559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178"/>
    <p:restoredTop sz="75578"/>
  </p:normalViewPr>
  <p:slideViewPr>
    <p:cSldViewPr snapToGrid="0">
      <p:cViewPr varScale="1">
        <p:scale>
          <a:sx n="95" d="100"/>
          <a:sy n="95" d="100"/>
        </p:scale>
        <p:origin x="400" y="17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6B0A-A944-9B30-87AC7CDCDB28}"/>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6B0A-A944-9B30-87AC7CDCDB28}"/>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6B0A-A944-9B30-87AC7CDCDB28}"/>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6B0A-A944-9B30-87AC7CDCDB28}"/>
              </c:ext>
            </c:extLst>
          </c:dPt>
          <c:cat>
            <c:strRef>
              <c:f>Sheet1!$A$2:$A$5</c:f>
              <c:strCache>
                <c:ptCount val="2"/>
                <c:pt idx="0">
                  <c:v>Other sectors</c:v>
                </c:pt>
                <c:pt idx="1">
                  <c:v>Buildings</c:v>
                </c:pt>
              </c:strCache>
            </c:strRef>
          </c:cat>
          <c:val>
            <c:numRef>
              <c:f>Sheet1!$B$2:$B$5</c:f>
              <c:numCache>
                <c:formatCode>0.00%</c:formatCode>
                <c:ptCount val="4"/>
                <c:pt idx="0">
                  <c:v>0.64600000000000002</c:v>
                </c:pt>
                <c:pt idx="1">
                  <c:v>0.35399999999999998</c:v>
                </c:pt>
              </c:numCache>
            </c:numRef>
          </c:val>
          <c:extLst>
            <c:ext xmlns:c16="http://schemas.microsoft.com/office/drawing/2014/chart" uri="{C3380CC4-5D6E-409C-BE32-E72D297353CC}">
              <c16:uniqueId val="{00000000-F52F-FB45-8079-F1E4DC0DE14E}"/>
            </c:ext>
          </c:extLst>
        </c:ser>
        <c:dLbls>
          <c:showLegendKey val="0"/>
          <c:showVal val="0"/>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D75303-E6E2-D542-8DAA-9F30DAB1DFB7}" type="datetimeFigureOut">
              <a:rPr lang="en-US" smtClean="0"/>
              <a:t>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B779CC-2F96-5442-A992-DF77C369C746}" type="slidenum">
              <a:rPr lang="en-US" smtClean="0"/>
              <a:t>‹#›</a:t>
            </a:fld>
            <a:endParaRPr lang="en-US"/>
          </a:p>
        </p:txBody>
      </p:sp>
    </p:spTree>
    <p:extLst>
      <p:ext uri="{BB962C8B-B14F-4D97-AF65-F5344CB8AC3E}">
        <p14:creationId xmlns:p14="http://schemas.microsoft.com/office/powerpoint/2010/main" val="98221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B779CC-2F96-5442-A992-DF77C369C746}" type="slidenum">
              <a:rPr lang="en-US" smtClean="0"/>
              <a:t>4</a:t>
            </a:fld>
            <a:endParaRPr lang="en-US"/>
          </a:p>
        </p:txBody>
      </p:sp>
    </p:spTree>
    <p:extLst>
      <p:ext uri="{BB962C8B-B14F-4D97-AF65-F5344CB8AC3E}">
        <p14:creationId xmlns:p14="http://schemas.microsoft.com/office/powerpoint/2010/main" val="3316655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 think any modeler are all annoyed with the building modeling, especially as a beginner.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Arial" panose="020B0604020202020204" pitchFamily="34" charset="0"/>
                <a:cs typeface="Arial" panose="020B0604020202020204" pitchFamily="34" charset="0"/>
              </a:rPr>
              <a:t>Have succeed in the NLP field</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Arial" panose="020B0604020202020204" pitchFamily="34" charset="0"/>
                <a:cs typeface="Arial" panose="020B0604020202020204" pitchFamily="34" charset="0"/>
              </a:rPr>
              <a:t>May also provide new insights and opportunity in building modeling</a:t>
            </a:r>
          </a:p>
          <a:p>
            <a:endParaRPr lang="en-US" dirty="0"/>
          </a:p>
        </p:txBody>
      </p:sp>
      <p:sp>
        <p:nvSpPr>
          <p:cNvPr id="4" name="Slide Number Placeholder 3"/>
          <p:cNvSpPr>
            <a:spLocks noGrp="1"/>
          </p:cNvSpPr>
          <p:nvPr>
            <p:ph type="sldNum" sz="quarter" idx="5"/>
          </p:nvPr>
        </p:nvSpPr>
        <p:spPr/>
        <p:txBody>
          <a:bodyPr/>
          <a:lstStyle/>
          <a:p>
            <a:fld id="{DBB779CC-2F96-5442-A992-DF77C369C746}" type="slidenum">
              <a:rPr lang="en-US" smtClean="0"/>
              <a:t>5</a:t>
            </a:fld>
            <a:endParaRPr lang="en-US"/>
          </a:p>
        </p:txBody>
      </p:sp>
    </p:spTree>
    <p:extLst>
      <p:ext uri="{BB962C8B-B14F-4D97-AF65-F5344CB8AC3E}">
        <p14:creationId xmlns:p14="http://schemas.microsoft.com/office/powerpoint/2010/main" val="32951445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 think any modeler are all annoyed with the building modeling, especially as a beginner.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Arial" panose="020B0604020202020204" pitchFamily="34" charset="0"/>
                <a:cs typeface="Arial" panose="020B0604020202020204" pitchFamily="34" charset="0"/>
              </a:rPr>
              <a:t>Have succeed in the NLP field</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Arial" panose="020B0604020202020204" pitchFamily="34" charset="0"/>
                <a:cs typeface="Arial" panose="020B0604020202020204" pitchFamily="34" charset="0"/>
              </a:rPr>
              <a:t>May also provide new insights and opportunity in building modeling</a:t>
            </a:r>
          </a:p>
          <a:p>
            <a:endParaRPr lang="en-US" dirty="0"/>
          </a:p>
        </p:txBody>
      </p:sp>
      <p:sp>
        <p:nvSpPr>
          <p:cNvPr id="4" name="Slide Number Placeholder 3"/>
          <p:cNvSpPr>
            <a:spLocks noGrp="1"/>
          </p:cNvSpPr>
          <p:nvPr>
            <p:ph type="sldNum" sz="quarter" idx="5"/>
          </p:nvPr>
        </p:nvSpPr>
        <p:spPr/>
        <p:txBody>
          <a:bodyPr/>
          <a:lstStyle/>
          <a:p>
            <a:fld id="{DBB779CC-2F96-5442-A992-DF77C369C746}" type="slidenum">
              <a:rPr lang="en-US" smtClean="0"/>
              <a:t>6</a:t>
            </a:fld>
            <a:endParaRPr lang="en-US"/>
          </a:p>
        </p:txBody>
      </p:sp>
    </p:spTree>
    <p:extLst>
      <p:ext uri="{BB962C8B-B14F-4D97-AF65-F5344CB8AC3E}">
        <p14:creationId xmlns:p14="http://schemas.microsoft.com/office/powerpoint/2010/main" val="2900569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 think any modeler are all annoyed with the building modeling, especially as a beginner.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Arial" panose="020B0604020202020204" pitchFamily="34" charset="0"/>
                <a:cs typeface="Arial" panose="020B0604020202020204" pitchFamily="34" charset="0"/>
              </a:rPr>
              <a:t>Have succeed in the NLP field</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Arial" panose="020B0604020202020204" pitchFamily="34" charset="0"/>
                <a:cs typeface="Arial" panose="020B0604020202020204" pitchFamily="34" charset="0"/>
              </a:rPr>
              <a:t>May also provide new insights and opportunity in building modeling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err="1">
                <a:latin typeface="Arial" panose="020B0604020202020204" pitchFamily="34" charset="0"/>
                <a:cs typeface="Arial" panose="020B0604020202020204" pitchFamily="34" charset="0"/>
              </a:rPr>
              <a:t>我们希望结合二者来提高建模的效率</a:t>
            </a:r>
            <a:r>
              <a:rPr lang="zh-CN" altLang="en-US" sz="1200" b="1" dirty="0">
                <a:latin typeface="Arial" panose="020B0604020202020204" pitchFamily="34" charset="0"/>
                <a:cs typeface="Arial" panose="020B0604020202020204" pitchFamily="34" charset="0"/>
              </a:rPr>
              <a:t>，减少建模的</a:t>
            </a:r>
            <a:r>
              <a:rPr lang="en-US" altLang="zh-CN" sz="1200" b="1" dirty="0">
                <a:latin typeface="Arial" panose="020B0604020202020204" pitchFamily="34" charset="0"/>
                <a:cs typeface="Arial" panose="020B0604020202020204" pitchFamily="34" charset="0"/>
              </a:rPr>
              <a:t>efforts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latin typeface="Arial" panose="020B0604020202020204" pitchFamily="34" charset="0"/>
                <a:cs typeface="Arial" panose="020B0604020202020204" pitchFamily="34" charset="0"/>
              </a:rPr>
              <a:t>我们提供了一个人机交互页面，用户可以使用自然语言进行自动仿真，这大大减少了仿真的</a:t>
            </a:r>
            <a:r>
              <a:rPr lang="en-US" altLang="zh-CN" sz="1200" b="1" dirty="0">
                <a:latin typeface="Arial" panose="020B0604020202020204" pitchFamily="34" charset="0"/>
                <a:cs typeface="Arial" panose="020B0604020202020204" pitchFamily="34" charset="0"/>
              </a:rPr>
              <a:t>efforts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DBB779CC-2F96-5442-A992-DF77C369C746}" type="slidenum">
              <a:rPr lang="en-US" smtClean="0"/>
              <a:t>7</a:t>
            </a:fld>
            <a:endParaRPr lang="en-US"/>
          </a:p>
        </p:txBody>
      </p:sp>
    </p:spTree>
    <p:extLst>
      <p:ext uri="{BB962C8B-B14F-4D97-AF65-F5344CB8AC3E}">
        <p14:creationId xmlns:p14="http://schemas.microsoft.com/office/powerpoint/2010/main" val="4098142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steps for applying </a:t>
            </a:r>
            <a:r>
              <a:rPr lang="en-US" dirty="0" err="1"/>
              <a:t>llms</a:t>
            </a:r>
            <a:r>
              <a:rPr lang="en-US" dirty="0"/>
              <a:t> in the building modeling</a:t>
            </a:r>
          </a:p>
          <a:p>
            <a:endParaRPr lang="en-US" dirty="0"/>
          </a:p>
          <a:p>
            <a:r>
              <a:rPr lang="en-US" dirty="0"/>
              <a:t>Next page </a:t>
            </a:r>
            <a:r>
              <a:rPr lang="en-US" dirty="0" err="1"/>
              <a:t>搭建framwork</a:t>
            </a:r>
            <a:r>
              <a:rPr lang="zh-CN" altLang="en-US" dirty="0"/>
              <a:t> </a:t>
            </a:r>
            <a:r>
              <a:rPr lang="en-US" altLang="zh-CN" dirty="0" err="1"/>
              <a:t>costimuze</a:t>
            </a:r>
            <a:r>
              <a:rPr lang="zh-CN" altLang="en-US" dirty="0"/>
              <a:t> </a:t>
            </a:r>
            <a:r>
              <a:rPr lang="en-US" altLang="zh-CN" dirty="0" err="1"/>
              <a:t>llm</a:t>
            </a:r>
            <a:endParaRPr lang="en-US" altLang="zh-CN" dirty="0"/>
          </a:p>
          <a:p>
            <a:endParaRPr lang="en-US" dirty="0"/>
          </a:p>
          <a:p>
            <a:r>
              <a:rPr lang="en-US" dirty="0"/>
              <a:t>First step of </a:t>
            </a:r>
            <a:r>
              <a:rPr lang="en-US" dirty="0" err="1"/>
              <a:t>Costimization</a:t>
            </a:r>
            <a:r>
              <a:rPr lang="en-US" dirty="0"/>
              <a:t> : </a:t>
            </a:r>
            <a:r>
              <a:rPr lang="en-US" dirty="0" err="1"/>
              <a:t>trainig</a:t>
            </a:r>
            <a:r>
              <a:rPr lang="en-US" dirty="0"/>
              <a:t> dataset</a:t>
            </a:r>
          </a:p>
          <a:p>
            <a:r>
              <a:rPr lang="en-US" dirty="0"/>
              <a:t>Second: </a:t>
            </a:r>
            <a:r>
              <a:rPr lang="en-US" dirty="0" err="1"/>
              <a:t>llm</a:t>
            </a:r>
            <a:r>
              <a:rPr lang="en-US" dirty="0"/>
              <a:t> architecture</a:t>
            </a:r>
          </a:p>
          <a:p>
            <a:endParaRPr lang="en-US" dirty="0"/>
          </a:p>
          <a:p>
            <a:r>
              <a:rPr lang="en-US" dirty="0"/>
              <a:t>Our platform: demo</a:t>
            </a:r>
          </a:p>
          <a:p>
            <a:endParaRPr lang="en-US" dirty="0"/>
          </a:p>
          <a:p>
            <a:r>
              <a:rPr lang="en-US" dirty="0"/>
              <a:t>(1) How to let </a:t>
            </a:r>
            <a:r>
              <a:rPr lang="en-US" dirty="0" err="1"/>
              <a:t>llm</a:t>
            </a:r>
            <a:r>
              <a:rPr lang="en-US" dirty="0"/>
              <a:t> have specific abilities, like to learning some thing </a:t>
            </a:r>
          </a:p>
          <a:p>
            <a:r>
              <a:rPr lang="en-US" dirty="0"/>
              <a:t>(2) How to applied and why it can work</a:t>
            </a:r>
          </a:p>
          <a:p>
            <a:r>
              <a:rPr lang="en-US" dirty="0"/>
              <a:t>(3) Presentation </a:t>
            </a:r>
          </a:p>
        </p:txBody>
      </p:sp>
      <p:sp>
        <p:nvSpPr>
          <p:cNvPr id="4" name="Slide Number Placeholder 3"/>
          <p:cNvSpPr>
            <a:spLocks noGrp="1"/>
          </p:cNvSpPr>
          <p:nvPr>
            <p:ph type="sldNum" sz="quarter" idx="5"/>
          </p:nvPr>
        </p:nvSpPr>
        <p:spPr/>
        <p:txBody>
          <a:bodyPr/>
          <a:lstStyle/>
          <a:p>
            <a:fld id="{DBB779CC-2F96-5442-A992-DF77C369C746}" type="slidenum">
              <a:rPr lang="en-US" smtClean="0"/>
              <a:t>8</a:t>
            </a:fld>
            <a:endParaRPr lang="en-US"/>
          </a:p>
        </p:txBody>
      </p:sp>
    </p:spTree>
    <p:extLst>
      <p:ext uri="{BB962C8B-B14F-4D97-AF65-F5344CB8AC3E}">
        <p14:creationId xmlns:p14="http://schemas.microsoft.com/office/powerpoint/2010/main" val="590586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B779CC-2F96-5442-A992-DF77C369C746}" type="slidenum">
              <a:rPr lang="en-US" smtClean="0"/>
              <a:t>11</a:t>
            </a:fld>
            <a:endParaRPr lang="en-US"/>
          </a:p>
        </p:txBody>
      </p:sp>
    </p:spTree>
    <p:extLst>
      <p:ext uri="{BB962C8B-B14F-4D97-AF65-F5344CB8AC3E}">
        <p14:creationId xmlns:p14="http://schemas.microsoft.com/office/powerpoint/2010/main" val="23923785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Our work serves as a pioneering work to see the potential application and </a:t>
            </a:r>
            <a:r>
              <a:rPr lang="en-US" dirty="0" err="1"/>
              <a:t>oppynity</a:t>
            </a:r>
            <a:r>
              <a:rPr lang="en-US" dirty="0"/>
              <a:t> of </a:t>
            </a:r>
            <a:r>
              <a:rPr lang="en-US" dirty="0" err="1"/>
              <a:t>llm</a:t>
            </a:r>
            <a:r>
              <a:rPr lang="en-US" dirty="0"/>
              <a:t> in the </a:t>
            </a:r>
            <a:r>
              <a:rPr lang="en-US" dirty="0" err="1"/>
              <a:t>buiding</a:t>
            </a:r>
            <a:r>
              <a:rPr lang="en-US" dirty="0"/>
              <a:t> field.</a:t>
            </a:r>
          </a:p>
          <a:p>
            <a:endParaRPr lang="en-US" dirty="0"/>
          </a:p>
          <a:p>
            <a:r>
              <a:rPr lang="en-US" dirty="0"/>
              <a:t>We have limitations and future work to do.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Arial" panose="020B0604020202020204" pitchFamily="34" charset="0"/>
                <a:cs typeface="Arial" panose="020B0604020202020204" pitchFamily="34" charset="0"/>
              </a:rPr>
              <a:t>O</a:t>
            </a:r>
            <a:r>
              <a:rPr lang="en-US" dirty="0">
                <a:solidFill>
                  <a:srgbClr val="000000"/>
                </a:solidFill>
                <a:effectLst/>
                <a:latin typeface="Arial" panose="020B0604020202020204" pitchFamily="34" charset="0"/>
                <a:cs typeface="Arial" panose="020B0604020202020204" pitchFamily="34" charset="0"/>
              </a:rPr>
              <a:t>nly able to handle relatively simple modeling cases under regular settings (e.g., rectangular building shape with WWR) as representative examples due to current objective conditions</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Arial" panose="020B0604020202020204" pitchFamily="34" charset="0"/>
                <a:cs typeface="Arial" panose="020B0604020202020204" pitchFamily="34" charset="0"/>
              </a:rPr>
              <a:t>Unable to process interdependencies such as “placing this window in the xxx position of the south wall” since it requires the LLM to obtain more semantic information and make corresponding changes. </a:t>
            </a:r>
            <a:endParaRPr lang="en-US" dirty="0">
              <a:latin typeface="Arial" panose="020B0604020202020204" pitchFamily="34" charset="0"/>
              <a:cs typeface="Arial" panose="020B0604020202020204" pitchFamily="34" charset="0"/>
            </a:endParaRPr>
          </a:p>
          <a:p>
            <a:endParaRPr lang="en-US" dirty="0"/>
          </a:p>
          <a:p>
            <a:pPr algn="l"/>
            <a:r>
              <a:rPr lang="en-US" b="0" i="0" dirty="0">
                <a:solidFill>
                  <a:srgbClr val="1F1F1F"/>
                </a:solidFill>
                <a:effectLst/>
                <a:latin typeface="ElsevierGulliver"/>
              </a:rPr>
              <a:t>In practical building modeling, various systems with complex geometries, different zones, and schedules are expected, requiring a further enhancement of the developed platform for automated modeling. Moreover, our platform has not been able to process interdependencies such as “placing this window in the xxx position of the south wall” since it requires the LLM to obtain more semantic information and make corresponding changes.</a:t>
            </a:r>
          </a:p>
          <a:p>
            <a:pPr algn="l"/>
            <a:r>
              <a:rPr lang="en-US" b="0" i="0" dirty="0">
                <a:solidFill>
                  <a:srgbClr val="1F1F1F"/>
                </a:solidFill>
                <a:effectLst/>
                <a:latin typeface="ElsevierGulliver"/>
              </a:rPr>
              <a:t>Future research directions will include further exploring and applying LLMs to enhance their potential in various real-world applications. We advocate for investigations on more flexible and complex modeling scenarios, such as buildings with complex zoning or prompts for auto-modeling containing semantic description of buildings (e.g., south/north wall). </a:t>
            </a:r>
          </a:p>
          <a:p>
            <a:endParaRPr lang="en-US" dirty="0"/>
          </a:p>
        </p:txBody>
      </p:sp>
      <p:sp>
        <p:nvSpPr>
          <p:cNvPr id="4" name="Slide Number Placeholder 3"/>
          <p:cNvSpPr>
            <a:spLocks noGrp="1"/>
          </p:cNvSpPr>
          <p:nvPr>
            <p:ph type="sldNum" sz="quarter" idx="5"/>
          </p:nvPr>
        </p:nvSpPr>
        <p:spPr/>
        <p:txBody>
          <a:bodyPr/>
          <a:lstStyle/>
          <a:p>
            <a:fld id="{DBB779CC-2F96-5442-A992-DF77C369C746}" type="slidenum">
              <a:rPr lang="en-US" smtClean="0"/>
              <a:t>14</a:t>
            </a:fld>
            <a:endParaRPr lang="en-US"/>
          </a:p>
        </p:txBody>
      </p:sp>
    </p:spTree>
    <p:extLst>
      <p:ext uri="{BB962C8B-B14F-4D97-AF65-F5344CB8AC3E}">
        <p14:creationId xmlns:p14="http://schemas.microsoft.com/office/powerpoint/2010/main" val="1500864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struction page 1">
    <p:spTree>
      <p:nvGrpSpPr>
        <p:cNvPr id="1" name=""/>
        <p:cNvGrpSpPr/>
        <p:nvPr/>
      </p:nvGrpSpPr>
      <p:grpSpPr>
        <a:xfrm>
          <a:off x="0" y="0"/>
          <a:ext cx="0" cy="0"/>
          <a:chOff x="0" y="0"/>
          <a:chExt cx="0" cy="0"/>
        </a:xfrm>
      </p:grpSpPr>
      <p:pic>
        <p:nvPicPr>
          <p:cNvPr id="9" name="Picture 8" descr="A blue and green rectangle&#10;&#10;Description automatically generated">
            <a:extLst>
              <a:ext uri="{FF2B5EF4-FFF2-40B4-BE49-F238E27FC236}">
                <a16:creationId xmlns:a16="http://schemas.microsoft.com/office/drawing/2014/main" id="{A4A96EE2-89BD-EDBB-8A11-96201FA5EAE5}"/>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A131C66-823F-1C41-924C-32CF2BADCF82}"/>
              </a:ext>
            </a:extLst>
          </p:cNvPr>
          <p:cNvSpPr>
            <a:spLocks noGrp="1"/>
          </p:cNvSpPr>
          <p:nvPr>
            <p:ph type="title" hasCustomPrompt="1"/>
          </p:nvPr>
        </p:nvSpPr>
        <p:spPr>
          <a:xfrm>
            <a:off x="838200" y="234950"/>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Instructions</a:t>
            </a:r>
          </a:p>
        </p:txBody>
      </p:sp>
      <p:sp>
        <p:nvSpPr>
          <p:cNvPr id="3" name="Content Placeholder 2">
            <a:extLst>
              <a:ext uri="{FF2B5EF4-FFF2-40B4-BE49-F238E27FC236}">
                <a16:creationId xmlns:a16="http://schemas.microsoft.com/office/drawing/2014/main" id="{615FFDD4-84CF-9529-F1CB-9B2BA876D056}"/>
              </a:ext>
            </a:extLst>
          </p:cNvPr>
          <p:cNvSpPr>
            <a:spLocks noGrp="1"/>
          </p:cNvSpPr>
          <p:nvPr>
            <p:ph idx="1" hasCustomPrompt="1"/>
          </p:nvPr>
        </p:nvSpPr>
        <p:spPr>
          <a:xfrm>
            <a:off x="838200" y="1622426"/>
            <a:ext cx="10515600" cy="4554537"/>
          </a:xfrm>
        </p:spPr>
        <p:txBody>
          <a:bodyPr>
            <a:normAutofit/>
          </a:bodyPr>
          <a:lstStyle>
            <a:lvl1pPr marL="257175" indent="-257175">
              <a:buFont typeface="Arial" panose="020B0604020202020204" pitchFamily="34" charset="0"/>
              <a:buChar char="•"/>
              <a:defRPr sz="2000">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marL="257175" indent="-257175">
              <a:buFont typeface="Arial" panose="020B0604020202020204" pitchFamily="34" charset="0"/>
              <a:buChar char="•"/>
            </a:pPr>
            <a:r>
              <a:rPr lang="en-US" dirty="0"/>
              <a:t>The PPT template is not required for Annual/Winter Conferences</a:t>
            </a:r>
          </a:p>
          <a:p>
            <a:pPr marL="257175" indent="-257175">
              <a:buFont typeface="Arial" panose="020B0604020202020204" pitchFamily="34" charset="0"/>
              <a:buChar char="•"/>
            </a:pPr>
            <a:r>
              <a:rPr lang="en-US" dirty="0"/>
              <a:t>The Title Slide, Conclusion, Questions, and Bibliography slide (if you are referencing any publications) are the only slides required for all presentations.</a:t>
            </a:r>
          </a:p>
          <a:p>
            <a:pPr marL="257175" indent="-257175">
              <a:buFont typeface="Arial" panose="020B0604020202020204" pitchFamily="34" charset="0"/>
              <a:buChar char="•"/>
            </a:pPr>
            <a:r>
              <a:rPr lang="en-US" dirty="0"/>
              <a:t>The Learning Objectives slide is required if you are in a Paper Session (including conference paper, technical paper and extended abstract), Seminar or Workshop Session.</a:t>
            </a:r>
          </a:p>
          <a:p>
            <a:pPr marL="257175" indent="-257175">
              <a:buFont typeface="Arial" panose="020B0604020202020204" pitchFamily="34" charset="0"/>
              <a:buChar char="•"/>
            </a:pPr>
            <a:r>
              <a:rPr lang="en-US" dirty="0"/>
              <a:t>All text on the slides is instructional – text will disappear if you click on it.</a:t>
            </a:r>
          </a:p>
          <a:p>
            <a:pPr marL="257175" indent="-257175">
              <a:buFont typeface="Arial" panose="020B0604020202020204" pitchFamily="34" charset="0"/>
              <a:buChar char="•"/>
            </a:pPr>
            <a:r>
              <a:rPr lang="en-US" dirty="0"/>
              <a:t>You may delete any slides you do not need – please delete this instructional slide when you begin.</a:t>
            </a:r>
          </a:p>
        </p:txBody>
      </p:sp>
      <p:sp>
        <p:nvSpPr>
          <p:cNvPr id="4" name="Date Placeholder 3">
            <a:extLst>
              <a:ext uri="{FF2B5EF4-FFF2-40B4-BE49-F238E27FC236}">
                <a16:creationId xmlns:a16="http://schemas.microsoft.com/office/drawing/2014/main" id="{944B426A-BBF8-C8F4-F3AC-5C6E4B7BCEF0}"/>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CED4EAAF-211F-A5B7-F09C-865FC241D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894D2-B4D2-1B5E-6AC9-AD5FEC7E5506}"/>
              </a:ext>
            </a:extLst>
          </p:cNvPr>
          <p:cNvSpPr>
            <a:spLocks noGrp="1"/>
          </p:cNvSpPr>
          <p:nvPr>
            <p:ph type="sldNum" sz="quarter" idx="12"/>
          </p:nvPr>
        </p:nvSpPr>
        <p:spPr/>
        <p:txBody>
          <a:bodyPr/>
          <a:lstStyle/>
          <a:p>
            <a:fld id="{88DD9060-538D-6748-9546-F4DF75D7DA81}" type="slidenum">
              <a:rPr lang="en-US" smtClean="0"/>
              <a:t>‹#›</a:t>
            </a:fld>
            <a:endParaRPr lang="en-US"/>
          </a:p>
        </p:txBody>
      </p:sp>
    </p:spTree>
    <p:extLst>
      <p:ext uri="{BB962C8B-B14F-4D97-AF65-F5344CB8AC3E}">
        <p14:creationId xmlns:p14="http://schemas.microsoft.com/office/powerpoint/2010/main" val="34178535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Questions">
    <p:spTree>
      <p:nvGrpSpPr>
        <p:cNvPr id="1" name=""/>
        <p:cNvGrpSpPr/>
        <p:nvPr/>
      </p:nvGrpSpPr>
      <p:grpSpPr>
        <a:xfrm>
          <a:off x="0" y="0"/>
          <a:ext cx="0" cy="0"/>
          <a:chOff x="0" y="0"/>
          <a:chExt cx="0" cy="0"/>
        </a:xfrm>
      </p:grpSpPr>
      <p:pic>
        <p:nvPicPr>
          <p:cNvPr id="7" name="Picture 6" descr="A blue and green rectangle&#10;&#10;Description automatically generated">
            <a:extLst>
              <a:ext uri="{FF2B5EF4-FFF2-40B4-BE49-F238E27FC236}">
                <a16:creationId xmlns:a16="http://schemas.microsoft.com/office/drawing/2014/main" id="{97C3DCB5-4154-95C1-A5CC-7E61D275DEA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A131C66-823F-1C41-924C-32CF2BADCF82}"/>
              </a:ext>
            </a:extLst>
          </p:cNvPr>
          <p:cNvSpPr>
            <a:spLocks noGrp="1"/>
          </p:cNvSpPr>
          <p:nvPr>
            <p:ph type="title" hasCustomPrompt="1"/>
          </p:nvPr>
        </p:nvSpPr>
        <p:spPr>
          <a:xfrm>
            <a:off x="838200" y="234950"/>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Questions</a:t>
            </a:r>
          </a:p>
        </p:txBody>
      </p:sp>
      <p:sp>
        <p:nvSpPr>
          <p:cNvPr id="3" name="Content Placeholder 2">
            <a:extLst>
              <a:ext uri="{FF2B5EF4-FFF2-40B4-BE49-F238E27FC236}">
                <a16:creationId xmlns:a16="http://schemas.microsoft.com/office/drawing/2014/main" id="{615FFDD4-84CF-9529-F1CB-9B2BA876D056}"/>
              </a:ext>
            </a:extLst>
          </p:cNvPr>
          <p:cNvSpPr>
            <a:spLocks noGrp="1"/>
          </p:cNvSpPr>
          <p:nvPr>
            <p:ph idx="1" hasCustomPrompt="1"/>
          </p:nvPr>
        </p:nvSpPr>
        <p:spPr>
          <a:xfrm>
            <a:off x="838200" y="1622426"/>
            <a:ext cx="10515600" cy="4554537"/>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Tx/>
              <a:buNone/>
              <a:tabLst/>
              <a:defRPr sz="2400">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a:lnSpc>
                <a:spcPct val="80000"/>
              </a:lnSpc>
              <a:defRPr/>
            </a:pPr>
            <a:r>
              <a:rPr lang="en-US" sz="1600" dirty="0">
                <a:latin typeface="Arial" panose="020B0604020202020204" pitchFamily="34" charset="0"/>
                <a:cs typeface="Arial" panose="020B0604020202020204" pitchFamily="34" charset="0"/>
              </a:rPr>
              <a:t>Name</a:t>
            </a:r>
            <a:br>
              <a:rPr lang="en-US" sz="1600" dirty="0">
                <a:latin typeface="Arial" panose="020B0604020202020204" pitchFamily="34" charset="0"/>
                <a:cs typeface="Arial" panose="020B0604020202020204" pitchFamily="34" charset="0"/>
              </a:rPr>
            </a:br>
            <a:r>
              <a:rPr lang="en-US" sz="1600" dirty="0" err="1">
                <a:latin typeface="Arial" panose="020B0604020202020204" pitchFamily="34" charset="0"/>
                <a:cs typeface="Arial" panose="020B0604020202020204" pitchFamily="34" charset="0"/>
              </a:rPr>
              <a:t>name@emailaddress.com</a:t>
            </a:r>
            <a:br>
              <a:rPr lang="en-US" sz="1600" dirty="0">
                <a:latin typeface="Arial" panose="020B0604020202020204" pitchFamily="34" charset="0"/>
                <a:cs typeface="Arial" panose="020B0604020202020204" pitchFamily="34" charset="0"/>
              </a:rPr>
            </a:br>
            <a:endParaRPr lang="en-US" sz="1600" dirty="0">
              <a:latin typeface="Arial" panose="020B0604020202020204" pitchFamily="34" charset="0"/>
              <a:cs typeface="Arial" panose="020B0604020202020204" pitchFamily="34" charset="0"/>
            </a:endParaRPr>
          </a:p>
          <a:p>
            <a:pPr>
              <a:lnSpc>
                <a:spcPct val="80000"/>
              </a:lnSpc>
              <a:defRPr/>
            </a:pPr>
            <a:r>
              <a:rPr lang="en-US" sz="1600" dirty="0">
                <a:latin typeface="Arial" panose="020B0604020202020204" pitchFamily="34" charset="0"/>
                <a:cs typeface="Arial" panose="020B0604020202020204" pitchFamily="34" charset="0"/>
              </a:rPr>
              <a:t>(You may include names and email addresses of non-presenting authors on the last slide)</a:t>
            </a:r>
            <a:br>
              <a:rPr lang="en-US" sz="1600" dirty="0">
                <a:latin typeface="Arial" panose="020B0604020202020204" pitchFamily="34" charset="0"/>
                <a:cs typeface="Arial" panose="020B0604020202020204" pitchFamily="34" charset="0"/>
              </a:rPr>
            </a:br>
            <a:r>
              <a:rPr lang="en-US" altLang="en-US" sz="1600" dirty="0">
                <a:latin typeface="Arial" panose="020B0604020202020204" pitchFamily="34" charset="0"/>
                <a:cs typeface="Arial" panose="020B0604020202020204" pitchFamily="34" charset="0"/>
              </a:rPr>
              <a:t>Instruction – this slide cannot have logo, images or hyperlinks.  Only what is shown.</a:t>
            </a:r>
            <a:endParaRPr lang="en-US" sz="1600" dirty="0"/>
          </a:p>
        </p:txBody>
      </p:sp>
      <p:sp>
        <p:nvSpPr>
          <p:cNvPr id="4" name="Date Placeholder 3">
            <a:extLst>
              <a:ext uri="{FF2B5EF4-FFF2-40B4-BE49-F238E27FC236}">
                <a16:creationId xmlns:a16="http://schemas.microsoft.com/office/drawing/2014/main" id="{944B426A-BBF8-C8F4-F3AC-5C6E4B7BCEF0}"/>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CED4EAAF-211F-A5B7-F09C-865FC241D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894D2-B4D2-1B5E-6AC9-AD5FEC7E5506}"/>
              </a:ext>
            </a:extLst>
          </p:cNvPr>
          <p:cNvSpPr>
            <a:spLocks noGrp="1"/>
          </p:cNvSpPr>
          <p:nvPr>
            <p:ph type="sldNum" sz="quarter" idx="12"/>
          </p:nvPr>
        </p:nvSpPr>
        <p:spPr/>
        <p:txBody>
          <a:bodyPr/>
          <a:lstStyle/>
          <a:p>
            <a:fld id="{88DD9060-538D-6748-9546-F4DF75D7DA81}" type="slidenum">
              <a:rPr lang="en-US" smtClean="0"/>
              <a:t>‹#›</a:t>
            </a:fld>
            <a:endParaRPr lang="en-US"/>
          </a:p>
        </p:txBody>
      </p:sp>
    </p:spTree>
    <p:extLst>
      <p:ext uri="{BB962C8B-B14F-4D97-AF65-F5344CB8AC3E}">
        <p14:creationId xmlns:p14="http://schemas.microsoft.com/office/powerpoint/2010/main" val="2035493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pic>
        <p:nvPicPr>
          <p:cNvPr id="7" name="Picture 6" descr="A blue and green rectangle&#10;&#10;Description automatically generated">
            <a:extLst>
              <a:ext uri="{FF2B5EF4-FFF2-40B4-BE49-F238E27FC236}">
                <a16:creationId xmlns:a16="http://schemas.microsoft.com/office/drawing/2014/main" id="{4ED21A61-1261-7BB3-C650-68846BB4F93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Date Placeholder 1">
            <a:extLst>
              <a:ext uri="{FF2B5EF4-FFF2-40B4-BE49-F238E27FC236}">
                <a16:creationId xmlns:a16="http://schemas.microsoft.com/office/drawing/2014/main" id="{AC2D2D19-DFD5-6105-630C-DF1E7D8F76B8}"/>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3" name="Footer Placeholder 2">
            <a:extLst>
              <a:ext uri="{FF2B5EF4-FFF2-40B4-BE49-F238E27FC236}">
                <a16:creationId xmlns:a16="http://schemas.microsoft.com/office/drawing/2014/main" id="{A5C6187A-34B0-C186-574B-3FD7008D04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69D4E4A-DD90-06B6-456C-54FE2D74BE2E}"/>
              </a:ext>
            </a:extLst>
          </p:cNvPr>
          <p:cNvSpPr>
            <a:spLocks noGrp="1"/>
          </p:cNvSpPr>
          <p:nvPr>
            <p:ph type="sldNum" sz="quarter" idx="12"/>
          </p:nvPr>
        </p:nvSpPr>
        <p:spPr/>
        <p:txBody>
          <a:bodyPr/>
          <a:lstStyle/>
          <a:p>
            <a:fld id="{88DD9060-538D-6748-9546-F4DF75D7DA81}" type="slidenum">
              <a:rPr lang="en-US" smtClean="0"/>
              <a:t>‹#›</a:t>
            </a:fld>
            <a:endParaRPr lang="en-US"/>
          </a:p>
        </p:txBody>
      </p:sp>
      <p:sp>
        <p:nvSpPr>
          <p:cNvPr id="6" name="Title 1">
            <a:extLst>
              <a:ext uri="{FF2B5EF4-FFF2-40B4-BE49-F238E27FC236}">
                <a16:creationId xmlns:a16="http://schemas.microsoft.com/office/drawing/2014/main" id="{99294C16-66A5-48A4-83B6-F4ABC91F5F68}"/>
              </a:ext>
            </a:extLst>
          </p:cNvPr>
          <p:cNvSpPr>
            <a:spLocks noGrp="1"/>
          </p:cNvSpPr>
          <p:nvPr>
            <p:ph type="title" hasCustomPrompt="1"/>
          </p:nvPr>
        </p:nvSpPr>
        <p:spPr>
          <a:xfrm>
            <a:off x="838200" y="234950"/>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Blank</a:t>
            </a:r>
          </a:p>
        </p:txBody>
      </p:sp>
    </p:spTree>
    <p:extLst>
      <p:ext uri="{BB962C8B-B14F-4D97-AF65-F5344CB8AC3E}">
        <p14:creationId xmlns:p14="http://schemas.microsoft.com/office/powerpoint/2010/main" val="7871518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Updated layout">
    <p:spTree>
      <p:nvGrpSpPr>
        <p:cNvPr id="1" name=""/>
        <p:cNvGrpSpPr/>
        <p:nvPr/>
      </p:nvGrpSpPr>
      <p:grpSpPr>
        <a:xfrm>
          <a:off x="0" y="0"/>
          <a:ext cx="0" cy="0"/>
          <a:chOff x="0" y="0"/>
          <a:chExt cx="0" cy="0"/>
        </a:xfrm>
      </p:grpSpPr>
      <p:pic>
        <p:nvPicPr>
          <p:cNvPr id="9" name="Picture 8" descr="A blue and green rectangle&#10;&#10;Description automatically generated">
            <a:extLst>
              <a:ext uri="{FF2B5EF4-FFF2-40B4-BE49-F238E27FC236}">
                <a16:creationId xmlns:a16="http://schemas.microsoft.com/office/drawing/2014/main" id="{DBD47ECB-EB5F-7F20-9887-9420668ED91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1B2195D-0C17-BBDC-5633-06B1059E218F}"/>
              </a:ext>
            </a:extLst>
          </p:cNvPr>
          <p:cNvSpPr>
            <a:spLocks noGrp="1"/>
          </p:cNvSpPr>
          <p:nvPr>
            <p:ph type="title"/>
          </p:nvPr>
        </p:nvSpPr>
        <p:spPr>
          <a:xfrm>
            <a:off x="839788" y="1721223"/>
            <a:ext cx="3932237" cy="887505"/>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13F7457-EB4C-942A-A911-640895F6C3C6}"/>
              </a:ext>
            </a:extLst>
          </p:cNvPr>
          <p:cNvSpPr>
            <a:spLocks noGrp="1"/>
          </p:cNvSpPr>
          <p:nvPr>
            <p:ph type="pic" idx="1"/>
          </p:nvPr>
        </p:nvSpPr>
        <p:spPr>
          <a:xfrm>
            <a:off x="5365376" y="1721224"/>
            <a:ext cx="5990012" cy="413982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2AEC681A-4B74-6B48-B5B8-370D9CA4135C}"/>
              </a:ext>
            </a:extLst>
          </p:cNvPr>
          <p:cNvSpPr>
            <a:spLocks noGrp="1"/>
          </p:cNvSpPr>
          <p:nvPr>
            <p:ph type="body" sz="half" idx="2"/>
          </p:nvPr>
        </p:nvSpPr>
        <p:spPr>
          <a:xfrm>
            <a:off x="839788" y="2931458"/>
            <a:ext cx="3932237" cy="293752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53A3A31-A487-3BE4-BE5F-FAB2FF1D734F}"/>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6" name="Footer Placeholder 5">
            <a:extLst>
              <a:ext uri="{FF2B5EF4-FFF2-40B4-BE49-F238E27FC236}">
                <a16:creationId xmlns:a16="http://schemas.microsoft.com/office/drawing/2014/main" id="{7B215F16-C0CB-868C-5A4A-C47B360D99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EA1E2A-9B90-AABA-22F7-AF3ECFD9BDF9}"/>
              </a:ext>
            </a:extLst>
          </p:cNvPr>
          <p:cNvSpPr>
            <a:spLocks noGrp="1"/>
          </p:cNvSpPr>
          <p:nvPr>
            <p:ph type="sldNum" sz="quarter" idx="12"/>
          </p:nvPr>
        </p:nvSpPr>
        <p:spPr/>
        <p:txBody>
          <a:bodyPr/>
          <a:lstStyle/>
          <a:p>
            <a:fld id="{88DD9060-538D-6748-9546-F4DF75D7DA81}" type="slidenum">
              <a:rPr lang="en-US" smtClean="0"/>
              <a:t>‹#›</a:t>
            </a:fld>
            <a:endParaRPr lang="en-US"/>
          </a:p>
        </p:txBody>
      </p:sp>
    </p:spTree>
    <p:extLst>
      <p:ext uri="{BB962C8B-B14F-4D97-AF65-F5344CB8AC3E}">
        <p14:creationId xmlns:p14="http://schemas.microsoft.com/office/powerpoint/2010/main" val="24450692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Extra">
    <p:spTree>
      <p:nvGrpSpPr>
        <p:cNvPr id="1" name=""/>
        <p:cNvGrpSpPr/>
        <p:nvPr/>
      </p:nvGrpSpPr>
      <p:grpSpPr>
        <a:xfrm>
          <a:off x="0" y="0"/>
          <a:ext cx="0" cy="0"/>
          <a:chOff x="0" y="0"/>
          <a:chExt cx="0" cy="0"/>
        </a:xfrm>
      </p:grpSpPr>
      <p:pic>
        <p:nvPicPr>
          <p:cNvPr id="8" name="Picture 7" descr="A blue and green rectangle&#10;&#10;Description automatically generated">
            <a:extLst>
              <a:ext uri="{FF2B5EF4-FFF2-40B4-BE49-F238E27FC236}">
                <a16:creationId xmlns:a16="http://schemas.microsoft.com/office/drawing/2014/main" id="{DD285EFF-9728-34D2-2594-8C5A59C776E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BFABA8A-C2D5-F32C-A8CD-95FB17FC6A74}"/>
              </a:ext>
            </a:extLst>
          </p:cNvPr>
          <p:cNvSpPr>
            <a:spLocks noGrp="1"/>
          </p:cNvSpPr>
          <p:nvPr>
            <p:ph type="title"/>
          </p:nvPr>
        </p:nvSpPr>
        <p:spPr>
          <a:xfrm>
            <a:off x="831850" y="1709738"/>
            <a:ext cx="10515600" cy="1813391"/>
          </a:xfrm>
        </p:spPr>
        <p:txBody>
          <a:bodyPr anchor="b"/>
          <a:lstStyle>
            <a:lvl1pPr algn="ctr">
              <a:defRPr sz="6000">
                <a:latin typeface="Arial" panose="020B0604020202020204" pitchFamily="34" charset="0"/>
                <a:cs typeface="Arial" panose="020B0604020202020204" pitchFamily="34" charset="0"/>
              </a:defRPr>
            </a:lvl1pPr>
          </a:lstStyle>
          <a:p>
            <a:r>
              <a:rPr lang="en-US" dirty="0"/>
              <a:t>Click to edit Master title style</a:t>
            </a:r>
          </a:p>
        </p:txBody>
      </p:sp>
      <p:sp>
        <p:nvSpPr>
          <p:cNvPr id="3" name="Text Placeholder 2">
            <a:extLst>
              <a:ext uri="{FF2B5EF4-FFF2-40B4-BE49-F238E27FC236}">
                <a16:creationId xmlns:a16="http://schemas.microsoft.com/office/drawing/2014/main" id="{D51CED53-CCB6-6661-0EBF-F0F7CD446A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E47FA070-010D-C466-1F4C-D1E55ED206C0}"/>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DD7A5C97-CEB4-48E4-B3CA-496EB15D4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33E924-E115-9AF4-C11B-13AC2FA18140}"/>
              </a:ext>
            </a:extLst>
          </p:cNvPr>
          <p:cNvSpPr>
            <a:spLocks noGrp="1"/>
          </p:cNvSpPr>
          <p:nvPr>
            <p:ph type="sldNum" sz="quarter" idx="12"/>
          </p:nvPr>
        </p:nvSpPr>
        <p:spPr/>
        <p:txBody>
          <a:bodyPr/>
          <a:lstStyle/>
          <a:p>
            <a:fld id="{88DD9060-538D-6748-9546-F4DF75D7DA81}" type="slidenum">
              <a:rPr lang="en-US" smtClean="0"/>
              <a:t>‹#›</a:t>
            </a:fld>
            <a:endParaRPr lang="en-US"/>
          </a:p>
        </p:txBody>
      </p:sp>
    </p:spTree>
    <p:extLst>
      <p:ext uri="{BB962C8B-B14F-4D97-AF65-F5344CB8AC3E}">
        <p14:creationId xmlns:p14="http://schemas.microsoft.com/office/powerpoint/2010/main" val="309826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2A6E9-3C8F-20D6-1F59-E8A0BEBAECD0}"/>
              </a:ext>
            </a:extLst>
          </p:cNvPr>
          <p:cNvSpPr>
            <a:spLocks noGrp="1"/>
          </p:cNvSpPr>
          <p:nvPr>
            <p:ph type="ctrTitle" hasCustomPrompt="1"/>
          </p:nvPr>
        </p:nvSpPr>
        <p:spPr>
          <a:xfrm>
            <a:off x="1523999" y="3036045"/>
            <a:ext cx="9144000" cy="581025"/>
          </a:xfrm>
        </p:spPr>
        <p:txBody>
          <a:bodyPr anchor="b">
            <a:noAutofit/>
          </a:bodyPr>
          <a:lstStyle>
            <a:lvl1pPr algn="ctr">
              <a:defRPr sz="3600" b="1">
                <a:solidFill>
                  <a:srgbClr val="00559C"/>
                </a:solidFill>
                <a:latin typeface="Arial" panose="020B0604020202020204" pitchFamily="34" charset="0"/>
                <a:cs typeface="Arial" panose="020B0604020202020204" pitchFamily="34" charset="0"/>
              </a:defRPr>
            </a:lvl1pPr>
          </a:lstStyle>
          <a:p>
            <a:r>
              <a:rPr lang="en-US" dirty="0"/>
              <a:t>Session Type, #, Title</a:t>
            </a:r>
          </a:p>
        </p:txBody>
      </p:sp>
      <p:sp>
        <p:nvSpPr>
          <p:cNvPr id="3" name="Subtitle 2">
            <a:extLst>
              <a:ext uri="{FF2B5EF4-FFF2-40B4-BE49-F238E27FC236}">
                <a16:creationId xmlns:a16="http://schemas.microsoft.com/office/drawing/2014/main" id="{4BA9B0DA-8662-0554-4B63-FB444DA03993}"/>
              </a:ext>
            </a:extLst>
          </p:cNvPr>
          <p:cNvSpPr>
            <a:spLocks noGrp="1"/>
          </p:cNvSpPr>
          <p:nvPr>
            <p:ph type="subTitle" idx="1" hasCustomPrompt="1"/>
          </p:nvPr>
        </p:nvSpPr>
        <p:spPr>
          <a:xfrm>
            <a:off x="2141034" y="5138693"/>
            <a:ext cx="7961442" cy="581026"/>
          </a:xfrm>
        </p:spPr>
        <p:txBody>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 Company name and email</a:t>
            </a:r>
          </a:p>
          <a:p>
            <a:endParaRPr lang="en-US" dirty="0"/>
          </a:p>
        </p:txBody>
      </p:sp>
      <p:sp>
        <p:nvSpPr>
          <p:cNvPr id="4" name="Date Placeholder 3">
            <a:extLst>
              <a:ext uri="{FF2B5EF4-FFF2-40B4-BE49-F238E27FC236}">
                <a16:creationId xmlns:a16="http://schemas.microsoft.com/office/drawing/2014/main" id="{00E75030-3A6A-2940-E248-3C90C0D0CD97}"/>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E60CF579-85EE-550E-FA2D-5E8C6886D0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BC29BE-DCEA-86AA-B64F-3D19E4E7F28D}"/>
              </a:ext>
            </a:extLst>
          </p:cNvPr>
          <p:cNvSpPr>
            <a:spLocks noGrp="1"/>
          </p:cNvSpPr>
          <p:nvPr>
            <p:ph type="sldNum" sz="quarter" idx="12"/>
          </p:nvPr>
        </p:nvSpPr>
        <p:spPr/>
        <p:txBody>
          <a:bodyPr/>
          <a:lstStyle/>
          <a:p>
            <a:fld id="{88DD9060-538D-6748-9546-F4DF75D7DA81}" type="slidenum">
              <a:rPr lang="en-US" smtClean="0"/>
              <a:t>‹#›</a:t>
            </a:fld>
            <a:endParaRPr lang="en-US"/>
          </a:p>
        </p:txBody>
      </p:sp>
      <p:pic>
        <p:nvPicPr>
          <p:cNvPr id="16" name="Picture 15" descr="Text&#10;&#10;Description automatically generated">
            <a:extLst>
              <a:ext uri="{FF2B5EF4-FFF2-40B4-BE49-F238E27FC236}">
                <a16:creationId xmlns:a16="http://schemas.microsoft.com/office/drawing/2014/main" id="{4742C352-753B-D7EB-9966-2179658AC0F8}"/>
              </a:ext>
            </a:extLst>
          </p:cNvPr>
          <p:cNvPicPr>
            <a:picLocks noChangeAspect="1"/>
          </p:cNvPicPr>
          <p:nvPr userDrawn="1"/>
        </p:nvPicPr>
        <p:blipFill>
          <a:blip r:embed="rId2"/>
          <a:stretch>
            <a:fillRect/>
          </a:stretch>
        </p:blipFill>
        <p:spPr>
          <a:xfrm>
            <a:off x="436562" y="869718"/>
            <a:ext cx="5178426" cy="1483790"/>
          </a:xfrm>
          <a:prstGeom prst="rect">
            <a:avLst/>
          </a:prstGeom>
        </p:spPr>
      </p:pic>
      <p:sp>
        <p:nvSpPr>
          <p:cNvPr id="8" name="Picture Placeholder 7">
            <a:extLst>
              <a:ext uri="{FF2B5EF4-FFF2-40B4-BE49-F238E27FC236}">
                <a16:creationId xmlns:a16="http://schemas.microsoft.com/office/drawing/2014/main" id="{F44D1CE5-B1AF-AE8C-E370-8E04C6D3441D}"/>
              </a:ext>
            </a:extLst>
          </p:cNvPr>
          <p:cNvSpPr>
            <a:spLocks noGrp="1"/>
          </p:cNvSpPr>
          <p:nvPr>
            <p:ph type="pic" sz="quarter" idx="13" hasCustomPrompt="1"/>
          </p:nvPr>
        </p:nvSpPr>
        <p:spPr>
          <a:xfrm>
            <a:off x="10102476" y="5544577"/>
            <a:ext cx="1251324" cy="994335"/>
          </a:xfrm>
        </p:spPr>
        <p:txBody>
          <a:bodyPr>
            <a:normAutofit/>
          </a:bodyPr>
          <a:lstStyle>
            <a:lvl1pPr marL="0" indent="0" algn="ctr">
              <a:buFontTx/>
              <a:buNone/>
              <a:defRPr sz="2000"/>
            </a:lvl1pPr>
          </a:lstStyle>
          <a:p>
            <a:r>
              <a:rPr lang="en-US" dirty="0"/>
              <a:t>Insert company logo</a:t>
            </a:r>
          </a:p>
        </p:txBody>
      </p:sp>
      <p:sp>
        <p:nvSpPr>
          <p:cNvPr id="9" name="Text Placeholder 8">
            <a:extLst>
              <a:ext uri="{FF2B5EF4-FFF2-40B4-BE49-F238E27FC236}">
                <a16:creationId xmlns:a16="http://schemas.microsoft.com/office/drawing/2014/main" id="{2ACB28B1-4617-F7DE-C02C-FD1BD3E4BDA8}"/>
              </a:ext>
            </a:extLst>
          </p:cNvPr>
          <p:cNvSpPr>
            <a:spLocks noGrp="1"/>
          </p:cNvSpPr>
          <p:nvPr>
            <p:ph type="body" sz="quarter" idx="14" hasCustomPrompt="1"/>
          </p:nvPr>
        </p:nvSpPr>
        <p:spPr>
          <a:xfrm>
            <a:off x="1600555" y="4052840"/>
            <a:ext cx="9042400" cy="795338"/>
          </a:xfrm>
        </p:spPr>
        <p:txBody>
          <a:bodyPr>
            <a:normAutofit/>
          </a:bodyPr>
          <a:lstStyle>
            <a:lvl1pPr marL="0" indent="0" algn="ctr">
              <a:buNone/>
              <a:defRPr sz="3600" b="1">
                <a:solidFill>
                  <a:srgbClr val="00559C"/>
                </a:solidFill>
              </a:defRPr>
            </a:lvl1pPr>
          </a:lstStyle>
          <a:p>
            <a:pPr lvl="0"/>
            <a:r>
              <a:rPr lang="en-US" dirty="0"/>
              <a:t>Presentation Title</a:t>
            </a:r>
          </a:p>
        </p:txBody>
      </p:sp>
      <p:pic>
        <p:nvPicPr>
          <p:cNvPr id="10" name="Picture 9" descr="A blue and green background with buildings&#10;&#10;Description automatically generated">
            <a:extLst>
              <a:ext uri="{FF2B5EF4-FFF2-40B4-BE49-F238E27FC236}">
                <a16:creationId xmlns:a16="http://schemas.microsoft.com/office/drawing/2014/main" id="{636AF7EB-D7A0-924A-2B1A-B5F850C58241}"/>
              </a:ext>
            </a:extLst>
          </p:cNvPr>
          <p:cNvPicPr>
            <a:picLocks noChangeAspect="1"/>
          </p:cNvPicPr>
          <p:nvPr userDrawn="1"/>
        </p:nvPicPr>
        <p:blipFill>
          <a:blip r:embed="rId3"/>
          <a:stretch>
            <a:fillRect/>
          </a:stretch>
        </p:blipFill>
        <p:spPr>
          <a:xfrm>
            <a:off x="0" y="0"/>
            <a:ext cx="12214406" cy="2544668"/>
          </a:xfrm>
          <a:prstGeom prst="rect">
            <a:avLst/>
          </a:prstGeom>
        </p:spPr>
      </p:pic>
    </p:spTree>
    <p:extLst>
      <p:ext uri="{BB962C8B-B14F-4D97-AF65-F5344CB8AC3E}">
        <p14:creationId xmlns:p14="http://schemas.microsoft.com/office/powerpoint/2010/main" val="3038873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pic>
        <p:nvPicPr>
          <p:cNvPr id="7" name="Picture 6" descr="A blue and green rectangle&#10;&#10;Description automatically generated">
            <a:extLst>
              <a:ext uri="{FF2B5EF4-FFF2-40B4-BE49-F238E27FC236}">
                <a16:creationId xmlns:a16="http://schemas.microsoft.com/office/drawing/2014/main" id="{B51C79C9-8EA5-0187-0962-39577C776808}"/>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A131C66-823F-1C41-924C-32CF2BADCF82}"/>
              </a:ext>
            </a:extLst>
          </p:cNvPr>
          <p:cNvSpPr>
            <a:spLocks noGrp="1"/>
          </p:cNvSpPr>
          <p:nvPr>
            <p:ph type="title" hasCustomPrompt="1"/>
          </p:nvPr>
        </p:nvSpPr>
        <p:spPr>
          <a:xfrm>
            <a:off x="838200" y="234950"/>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Learning Objectives</a:t>
            </a:r>
          </a:p>
        </p:txBody>
      </p:sp>
      <p:sp>
        <p:nvSpPr>
          <p:cNvPr id="3" name="Content Placeholder 2">
            <a:extLst>
              <a:ext uri="{FF2B5EF4-FFF2-40B4-BE49-F238E27FC236}">
                <a16:creationId xmlns:a16="http://schemas.microsoft.com/office/drawing/2014/main" id="{615FFDD4-84CF-9529-F1CB-9B2BA876D056}"/>
              </a:ext>
            </a:extLst>
          </p:cNvPr>
          <p:cNvSpPr>
            <a:spLocks noGrp="1"/>
          </p:cNvSpPr>
          <p:nvPr>
            <p:ph idx="1" hasCustomPrompt="1"/>
          </p:nvPr>
        </p:nvSpPr>
        <p:spPr>
          <a:xfrm>
            <a:off x="838200" y="1622426"/>
            <a:ext cx="10515600" cy="4554537"/>
          </a:xfrm>
        </p:spPr>
        <p:txBody>
          <a:bodyPr>
            <a:normAutofit/>
          </a:bodyPr>
          <a:lstStyle>
            <a:lvl1pPr>
              <a:defRPr sz="2400">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Objective 1</a:t>
            </a:r>
          </a:p>
          <a:p>
            <a:pPr lvl="0"/>
            <a:r>
              <a:rPr lang="en-US" dirty="0"/>
              <a:t>Objective 2</a:t>
            </a:r>
          </a:p>
          <a:p>
            <a:pPr lvl="0"/>
            <a:endParaRPr lang="en-US" dirty="0"/>
          </a:p>
        </p:txBody>
      </p:sp>
      <p:sp>
        <p:nvSpPr>
          <p:cNvPr id="4" name="Date Placeholder 3">
            <a:extLst>
              <a:ext uri="{FF2B5EF4-FFF2-40B4-BE49-F238E27FC236}">
                <a16:creationId xmlns:a16="http://schemas.microsoft.com/office/drawing/2014/main" id="{944B426A-BBF8-C8F4-F3AC-5C6E4B7BCEF0}"/>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CED4EAAF-211F-A5B7-F09C-865FC241D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894D2-B4D2-1B5E-6AC9-AD5FEC7E5506}"/>
              </a:ext>
            </a:extLst>
          </p:cNvPr>
          <p:cNvSpPr>
            <a:spLocks noGrp="1"/>
          </p:cNvSpPr>
          <p:nvPr>
            <p:ph type="sldNum" sz="quarter" idx="12"/>
          </p:nvPr>
        </p:nvSpPr>
        <p:spPr/>
        <p:txBody>
          <a:bodyPr/>
          <a:lstStyle/>
          <a:p>
            <a:fld id="{88DD9060-538D-6748-9546-F4DF75D7DA81}" type="slidenum">
              <a:rPr lang="en-US" smtClean="0"/>
              <a:t>‹#›</a:t>
            </a:fld>
            <a:endParaRPr lang="en-US"/>
          </a:p>
        </p:txBody>
      </p:sp>
    </p:spTree>
    <p:extLst>
      <p:ext uri="{BB962C8B-B14F-4D97-AF65-F5344CB8AC3E}">
        <p14:creationId xmlns:p14="http://schemas.microsoft.com/office/powerpoint/2010/main" val="32651653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cknowledgments">
    <p:spTree>
      <p:nvGrpSpPr>
        <p:cNvPr id="1" name=""/>
        <p:cNvGrpSpPr/>
        <p:nvPr/>
      </p:nvGrpSpPr>
      <p:grpSpPr>
        <a:xfrm>
          <a:off x="0" y="0"/>
          <a:ext cx="0" cy="0"/>
          <a:chOff x="0" y="0"/>
          <a:chExt cx="0" cy="0"/>
        </a:xfrm>
      </p:grpSpPr>
      <p:pic>
        <p:nvPicPr>
          <p:cNvPr id="3" name="Picture 2" descr="A blue and green rectangle&#10;&#10;Description automatically generated">
            <a:extLst>
              <a:ext uri="{FF2B5EF4-FFF2-40B4-BE49-F238E27FC236}">
                <a16:creationId xmlns:a16="http://schemas.microsoft.com/office/drawing/2014/main" id="{C366C088-1602-80E3-D1C1-04BA9FE4F9E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A131C66-823F-1C41-924C-32CF2BADCF82}"/>
              </a:ext>
            </a:extLst>
          </p:cNvPr>
          <p:cNvSpPr>
            <a:spLocks noGrp="1"/>
          </p:cNvSpPr>
          <p:nvPr>
            <p:ph type="title" hasCustomPrompt="1"/>
          </p:nvPr>
        </p:nvSpPr>
        <p:spPr>
          <a:xfrm>
            <a:off x="838200" y="234950"/>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Acknowledgments</a:t>
            </a:r>
          </a:p>
        </p:txBody>
      </p:sp>
      <p:sp>
        <p:nvSpPr>
          <p:cNvPr id="4" name="Date Placeholder 3">
            <a:extLst>
              <a:ext uri="{FF2B5EF4-FFF2-40B4-BE49-F238E27FC236}">
                <a16:creationId xmlns:a16="http://schemas.microsoft.com/office/drawing/2014/main" id="{944B426A-BBF8-C8F4-F3AC-5C6E4B7BCEF0}"/>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CED4EAAF-211F-A5B7-F09C-865FC241D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894D2-B4D2-1B5E-6AC9-AD5FEC7E5506}"/>
              </a:ext>
            </a:extLst>
          </p:cNvPr>
          <p:cNvSpPr>
            <a:spLocks noGrp="1"/>
          </p:cNvSpPr>
          <p:nvPr>
            <p:ph type="sldNum" sz="quarter" idx="12"/>
          </p:nvPr>
        </p:nvSpPr>
        <p:spPr/>
        <p:txBody>
          <a:bodyPr/>
          <a:lstStyle/>
          <a:p>
            <a:fld id="{88DD9060-538D-6748-9546-F4DF75D7DA81}" type="slidenum">
              <a:rPr lang="en-US" smtClean="0"/>
              <a:t>‹#›</a:t>
            </a:fld>
            <a:endParaRPr lang="en-US"/>
          </a:p>
        </p:txBody>
      </p:sp>
      <p:sp>
        <p:nvSpPr>
          <p:cNvPr id="7" name="Content Placeholder 2">
            <a:extLst>
              <a:ext uri="{FF2B5EF4-FFF2-40B4-BE49-F238E27FC236}">
                <a16:creationId xmlns:a16="http://schemas.microsoft.com/office/drawing/2014/main" id="{25428D24-3C12-74A5-B5CB-6930404FBF06}"/>
              </a:ext>
            </a:extLst>
          </p:cNvPr>
          <p:cNvSpPr>
            <a:spLocks noGrp="1"/>
          </p:cNvSpPr>
          <p:nvPr>
            <p:ph idx="13" hasCustomPrompt="1"/>
          </p:nvPr>
        </p:nvSpPr>
        <p:spPr>
          <a:xfrm>
            <a:off x="838200" y="1665288"/>
            <a:ext cx="10515600" cy="4554537"/>
          </a:xfrm>
        </p:spPr>
        <p:txBody>
          <a:bodyPr>
            <a:normAutofit/>
          </a:bodyPr>
          <a:lstStyle>
            <a:lvl1pPr marL="228600" indent="-228600">
              <a:buFont typeface="Arial" panose="020B0604020202020204" pitchFamily="34" charset="0"/>
              <a:buChar char="•"/>
              <a:defRPr sz="2400">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marL="0" indent="0">
              <a:buNone/>
            </a:pPr>
            <a:r>
              <a:rPr lang="en-US" sz="2800" dirty="0"/>
              <a:t>*Content: If you want to thank others for their help, only their names and affiliations can be listed (John Doe – TCY HVAC)</a:t>
            </a:r>
          </a:p>
          <a:p>
            <a:pPr marL="0" indent="0">
              <a:buNone/>
            </a:pPr>
            <a:endParaRPr lang="en-US" sz="2800" dirty="0"/>
          </a:p>
          <a:p>
            <a:pPr marL="0" indent="0">
              <a:buNone/>
            </a:pPr>
            <a:r>
              <a:rPr lang="en-US" sz="2800" dirty="0"/>
              <a:t>*No Images or logos allowed</a:t>
            </a:r>
          </a:p>
          <a:p>
            <a:pPr marL="0" indent="0">
              <a:buNone/>
            </a:pPr>
            <a:r>
              <a:rPr lang="en-US" sz="2800" dirty="0"/>
              <a:t>*No emails or phone numbers allowed</a:t>
            </a:r>
          </a:p>
          <a:p>
            <a:pPr marL="0" indent="0">
              <a:buNone/>
            </a:pPr>
            <a:r>
              <a:rPr lang="en-US" sz="2800" dirty="0"/>
              <a:t>*List potential bias</a:t>
            </a:r>
          </a:p>
        </p:txBody>
      </p:sp>
    </p:spTree>
    <p:extLst>
      <p:ext uri="{BB962C8B-B14F-4D97-AF65-F5344CB8AC3E}">
        <p14:creationId xmlns:p14="http://schemas.microsoft.com/office/powerpoint/2010/main" val="3738091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utline">
    <p:spTree>
      <p:nvGrpSpPr>
        <p:cNvPr id="1" name=""/>
        <p:cNvGrpSpPr/>
        <p:nvPr/>
      </p:nvGrpSpPr>
      <p:grpSpPr>
        <a:xfrm>
          <a:off x="0" y="0"/>
          <a:ext cx="0" cy="0"/>
          <a:chOff x="0" y="0"/>
          <a:chExt cx="0" cy="0"/>
        </a:xfrm>
      </p:grpSpPr>
      <p:pic>
        <p:nvPicPr>
          <p:cNvPr id="8" name="Picture 7" descr="A blue and green rectangle&#10;&#10;Description automatically generated">
            <a:extLst>
              <a:ext uri="{FF2B5EF4-FFF2-40B4-BE49-F238E27FC236}">
                <a16:creationId xmlns:a16="http://schemas.microsoft.com/office/drawing/2014/main" id="{2A0D5D68-6ED7-118E-3FC9-576C03B692B9}"/>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3" name="Date Placeholder 2">
            <a:extLst>
              <a:ext uri="{FF2B5EF4-FFF2-40B4-BE49-F238E27FC236}">
                <a16:creationId xmlns:a16="http://schemas.microsoft.com/office/drawing/2014/main" id="{827DA21F-F73C-030C-1B82-9CADE5B6544E}"/>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4" name="Footer Placeholder 3">
            <a:extLst>
              <a:ext uri="{FF2B5EF4-FFF2-40B4-BE49-F238E27FC236}">
                <a16:creationId xmlns:a16="http://schemas.microsoft.com/office/drawing/2014/main" id="{B4174BE9-0C95-4CFB-16FE-37F4879C59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54270B-76C5-324C-19B2-C9CE11EE5E98}"/>
              </a:ext>
            </a:extLst>
          </p:cNvPr>
          <p:cNvSpPr>
            <a:spLocks noGrp="1"/>
          </p:cNvSpPr>
          <p:nvPr>
            <p:ph type="sldNum" sz="quarter" idx="12"/>
          </p:nvPr>
        </p:nvSpPr>
        <p:spPr/>
        <p:txBody>
          <a:bodyPr/>
          <a:lstStyle/>
          <a:p>
            <a:fld id="{88DD9060-538D-6748-9546-F4DF75D7DA81}" type="slidenum">
              <a:rPr lang="en-US" smtClean="0"/>
              <a:t>‹#›</a:t>
            </a:fld>
            <a:endParaRPr lang="en-US"/>
          </a:p>
        </p:txBody>
      </p:sp>
      <p:sp>
        <p:nvSpPr>
          <p:cNvPr id="7" name="Title 1">
            <a:extLst>
              <a:ext uri="{FF2B5EF4-FFF2-40B4-BE49-F238E27FC236}">
                <a16:creationId xmlns:a16="http://schemas.microsoft.com/office/drawing/2014/main" id="{14FAA655-1DB4-38CE-CC8D-A02B44F222A1}"/>
              </a:ext>
            </a:extLst>
          </p:cNvPr>
          <p:cNvSpPr>
            <a:spLocks noGrp="1"/>
          </p:cNvSpPr>
          <p:nvPr>
            <p:ph type="title" hasCustomPrompt="1"/>
          </p:nvPr>
        </p:nvSpPr>
        <p:spPr>
          <a:xfrm>
            <a:off x="838200" y="239288"/>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Outline/Agenda</a:t>
            </a:r>
          </a:p>
        </p:txBody>
      </p:sp>
      <p:sp>
        <p:nvSpPr>
          <p:cNvPr id="2" name="Content Placeholder 2">
            <a:extLst>
              <a:ext uri="{FF2B5EF4-FFF2-40B4-BE49-F238E27FC236}">
                <a16:creationId xmlns:a16="http://schemas.microsoft.com/office/drawing/2014/main" id="{FBE78983-7E95-5667-BD0C-3FCB9003A517}"/>
              </a:ext>
            </a:extLst>
          </p:cNvPr>
          <p:cNvSpPr>
            <a:spLocks noGrp="1"/>
          </p:cNvSpPr>
          <p:nvPr>
            <p:ph idx="1" hasCustomPrompt="1"/>
          </p:nvPr>
        </p:nvSpPr>
        <p:spPr>
          <a:xfrm>
            <a:off x="838200" y="1588559"/>
            <a:ext cx="10515600" cy="4554537"/>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000" dirty="0">
                <a:latin typeface="Arial" panose="020B0604020202020204" pitchFamily="34" charset="0"/>
                <a:cs typeface="Arial" panose="020B0604020202020204" pitchFamily="34" charset="0"/>
              </a:rPr>
              <a:t>*No Hyperlinks</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*Research, programs, policy, legislation or name of organizations, software, government agencies and government-sponsored agencies may be referenced only in order to maintain presentation clarity and relevance. Modeling software products can be listed once and afterwards refer to generically (software 1, software 2)</a:t>
            </a:r>
            <a:endParaRPr lang="en-US" dirty="0"/>
          </a:p>
          <a:p>
            <a:pPr lvl="0"/>
            <a:endParaRPr lang="en-US" dirty="0"/>
          </a:p>
        </p:txBody>
      </p:sp>
    </p:spTree>
    <p:extLst>
      <p:ext uri="{BB962C8B-B14F-4D97-AF65-F5344CB8AC3E}">
        <p14:creationId xmlns:p14="http://schemas.microsoft.com/office/powerpoint/2010/main" val="1137893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9" name="Picture 8" descr="A blue and green rectangle&#10;&#10;Description automatically generated">
            <a:extLst>
              <a:ext uri="{FF2B5EF4-FFF2-40B4-BE49-F238E27FC236}">
                <a16:creationId xmlns:a16="http://schemas.microsoft.com/office/drawing/2014/main" id="{D8E7EACD-B1C0-DA78-38A1-2A7A32EEEE7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C8B3F9BD-C764-6C19-6162-8F47DE1B1A83}"/>
              </a:ext>
            </a:extLst>
          </p:cNvPr>
          <p:cNvSpPr>
            <a:spLocks noGrp="1"/>
          </p:cNvSpPr>
          <p:nvPr>
            <p:ph sz="half" idx="1"/>
          </p:nvPr>
        </p:nvSpPr>
        <p:spPr>
          <a:xfrm>
            <a:off x="838200" y="1616868"/>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BDFD02BA-DFEC-7CCC-B532-A259CFD6E9DB}"/>
              </a:ext>
            </a:extLst>
          </p:cNvPr>
          <p:cNvSpPr>
            <a:spLocks noGrp="1"/>
          </p:cNvSpPr>
          <p:nvPr>
            <p:ph sz="half" idx="2"/>
          </p:nvPr>
        </p:nvSpPr>
        <p:spPr>
          <a:xfrm>
            <a:off x="6172200" y="1616868"/>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A82AAE81-6E89-B906-08B6-EFF6CE09B324}"/>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6" name="Footer Placeholder 5">
            <a:extLst>
              <a:ext uri="{FF2B5EF4-FFF2-40B4-BE49-F238E27FC236}">
                <a16:creationId xmlns:a16="http://schemas.microsoft.com/office/drawing/2014/main" id="{7BD0CB4C-42F0-0652-D97A-55A757D05E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00A52C-AF30-44FB-B5A3-D93A820FB973}"/>
              </a:ext>
            </a:extLst>
          </p:cNvPr>
          <p:cNvSpPr>
            <a:spLocks noGrp="1"/>
          </p:cNvSpPr>
          <p:nvPr>
            <p:ph type="sldNum" sz="quarter" idx="12"/>
          </p:nvPr>
        </p:nvSpPr>
        <p:spPr/>
        <p:txBody>
          <a:bodyPr/>
          <a:lstStyle/>
          <a:p>
            <a:fld id="{88DD9060-538D-6748-9546-F4DF75D7DA81}" type="slidenum">
              <a:rPr lang="en-US" smtClean="0"/>
              <a:t>‹#›</a:t>
            </a:fld>
            <a:endParaRPr lang="en-US"/>
          </a:p>
        </p:txBody>
      </p:sp>
      <p:sp>
        <p:nvSpPr>
          <p:cNvPr id="2" name="Title 1">
            <a:extLst>
              <a:ext uri="{FF2B5EF4-FFF2-40B4-BE49-F238E27FC236}">
                <a16:creationId xmlns:a16="http://schemas.microsoft.com/office/drawing/2014/main" id="{C1AB7CC4-AC5E-83FA-19DC-CE0E4272073B}"/>
              </a:ext>
            </a:extLst>
          </p:cNvPr>
          <p:cNvSpPr>
            <a:spLocks noGrp="1"/>
          </p:cNvSpPr>
          <p:nvPr>
            <p:ph type="title" hasCustomPrompt="1"/>
          </p:nvPr>
        </p:nvSpPr>
        <p:spPr>
          <a:xfrm>
            <a:off x="838200" y="239288"/>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496295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Outline/Agenda">
    <p:spTree>
      <p:nvGrpSpPr>
        <p:cNvPr id="1" name=""/>
        <p:cNvGrpSpPr/>
        <p:nvPr/>
      </p:nvGrpSpPr>
      <p:grpSpPr>
        <a:xfrm>
          <a:off x="0" y="0"/>
          <a:ext cx="0" cy="0"/>
          <a:chOff x="0" y="0"/>
          <a:chExt cx="0" cy="0"/>
        </a:xfrm>
      </p:grpSpPr>
      <p:pic>
        <p:nvPicPr>
          <p:cNvPr id="7" name="Picture 6" descr="A blue and green rectangle&#10;&#10;Description automatically generated">
            <a:extLst>
              <a:ext uri="{FF2B5EF4-FFF2-40B4-BE49-F238E27FC236}">
                <a16:creationId xmlns:a16="http://schemas.microsoft.com/office/drawing/2014/main" id="{3A6C8985-099E-34E7-5F1E-43370C1EB85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A131C66-823F-1C41-924C-32CF2BADCF82}"/>
              </a:ext>
            </a:extLst>
          </p:cNvPr>
          <p:cNvSpPr>
            <a:spLocks noGrp="1"/>
          </p:cNvSpPr>
          <p:nvPr>
            <p:ph type="title" hasCustomPrompt="1"/>
          </p:nvPr>
        </p:nvSpPr>
        <p:spPr>
          <a:xfrm>
            <a:off x="838200" y="234950"/>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Outline/Agenda</a:t>
            </a:r>
          </a:p>
        </p:txBody>
      </p:sp>
      <p:sp>
        <p:nvSpPr>
          <p:cNvPr id="3" name="Content Placeholder 2">
            <a:extLst>
              <a:ext uri="{FF2B5EF4-FFF2-40B4-BE49-F238E27FC236}">
                <a16:creationId xmlns:a16="http://schemas.microsoft.com/office/drawing/2014/main" id="{615FFDD4-84CF-9529-F1CB-9B2BA876D056}"/>
              </a:ext>
            </a:extLst>
          </p:cNvPr>
          <p:cNvSpPr>
            <a:spLocks noGrp="1"/>
          </p:cNvSpPr>
          <p:nvPr>
            <p:ph idx="1" hasCustomPrompt="1"/>
          </p:nvPr>
        </p:nvSpPr>
        <p:spPr>
          <a:xfrm>
            <a:off x="838200" y="1622426"/>
            <a:ext cx="10515600" cy="4554537"/>
          </a:xfrm>
        </p:spPr>
        <p:txBody>
          <a:bodyPr>
            <a:normAutofit/>
          </a:bodyPr>
          <a:lstStyle>
            <a:lvl1pPr marL="0" indent="0">
              <a:buFontTx/>
              <a:buNone/>
              <a:defRPr sz="2400">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a:lnSpc>
                <a:spcPct val="80000"/>
              </a:lnSpc>
              <a:defRPr/>
            </a:pPr>
            <a:r>
              <a:rPr lang="en-US" sz="1500" dirty="0">
                <a:latin typeface="Arial" panose="020B0604020202020204" pitchFamily="34" charset="0"/>
                <a:cs typeface="Arial" panose="020B0604020202020204" pitchFamily="34" charset="0"/>
              </a:rPr>
              <a:t>*No Hyperlinks</a:t>
            </a:r>
            <a:br>
              <a:rPr lang="en-US" sz="1500" dirty="0">
                <a:latin typeface="Arial" panose="020B0604020202020204" pitchFamily="34" charset="0"/>
                <a:cs typeface="Arial" panose="020B0604020202020204" pitchFamily="34" charset="0"/>
              </a:rPr>
            </a:br>
            <a:br>
              <a:rPr lang="en-US" sz="1500" dirty="0">
                <a:latin typeface="Arial" panose="020B0604020202020204" pitchFamily="34" charset="0"/>
                <a:cs typeface="Arial" panose="020B0604020202020204" pitchFamily="34" charset="0"/>
              </a:rPr>
            </a:br>
            <a:r>
              <a:rPr lang="en-US" sz="1500" dirty="0">
                <a:latin typeface="Arial" panose="020B0604020202020204" pitchFamily="34" charset="0"/>
                <a:cs typeface="Arial" panose="020B0604020202020204" pitchFamily="34" charset="0"/>
              </a:rPr>
              <a:t>*Research, programs, policy, legislation or name of organizations, software, government agencies and government-sponsored agencies may be referenced only in order to maintain presentation clarity and relevance. Modeling software products can be listed once and afterwards refer to generically (software 1, software 2)</a:t>
            </a:r>
            <a:endParaRPr lang="en-US" dirty="0"/>
          </a:p>
        </p:txBody>
      </p:sp>
      <p:sp>
        <p:nvSpPr>
          <p:cNvPr id="4" name="Date Placeholder 3">
            <a:extLst>
              <a:ext uri="{FF2B5EF4-FFF2-40B4-BE49-F238E27FC236}">
                <a16:creationId xmlns:a16="http://schemas.microsoft.com/office/drawing/2014/main" id="{944B426A-BBF8-C8F4-F3AC-5C6E4B7BCEF0}"/>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CED4EAAF-211F-A5B7-F09C-865FC241D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894D2-B4D2-1B5E-6AC9-AD5FEC7E5506}"/>
              </a:ext>
            </a:extLst>
          </p:cNvPr>
          <p:cNvSpPr>
            <a:spLocks noGrp="1"/>
          </p:cNvSpPr>
          <p:nvPr>
            <p:ph type="sldNum" sz="quarter" idx="12"/>
          </p:nvPr>
        </p:nvSpPr>
        <p:spPr/>
        <p:txBody>
          <a:bodyPr/>
          <a:lstStyle/>
          <a:p>
            <a:fld id="{88DD9060-538D-6748-9546-F4DF75D7DA81}" type="slidenum">
              <a:rPr lang="en-US" smtClean="0"/>
              <a:t>‹#›</a:t>
            </a:fld>
            <a:endParaRPr lang="en-US"/>
          </a:p>
        </p:txBody>
      </p:sp>
    </p:spTree>
    <p:extLst>
      <p:ext uri="{BB962C8B-B14F-4D97-AF65-F5344CB8AC3E}">
        <p14:creationId xmlns:p14="http://schemas.microsoft.com/office/powerpoint/2010/main" val="2928776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Conclusion">
    <p:spTree>
      <p:nvGrpSpPr>
        <p:cNvPr id="1" name=""/>
        <p:cNvGrpSpPr/>
        <p:nvPr/>
      </p:nvGrpSpPr>
      <p:grpSpPr>
        <a:xfrm>
          <a:off x="0" y="0"/>
          <a:ext cx="0" cy="0"/>
          <a:chOff x="0" y="0"/>
          <a:chExt cx="0" cy="0"/>
        </a:xfrm>
      </p:grpSpPr>
      <p:pic>
        <p:nvPicPr>
          <p:cNvPr id="7" name="Picture 6" descr="A blue and green rectangle&#10;&#10;Description automatically generated">
            <a:extLst>
              <a:ext uri="{FF2B5EF4-FFF2-40B4-BE49-F238E27FC236}">
                <a16:creationId xmlns:a16="http://schemas.microsoft.com/office/drawing/2014/main" id="{2EFA97D8-A603-FE8E-B7D7-1AF860B44000}"/>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A131C66-823F-1C41-924C-32CF2BADCF82}"/>
              </a:ext>
            </a:extLst>
          </p:cNvPr>
          <p:cNvSpPr>
            <a:spLocks noGrp="1"/>
          </p:cNvSpPr>
          <p:nvPr>
            <p:ph type="title" hasCustomPrompt="1"/>
          </p:nvPr>
        </p:nvSpPr>
        <p:spPr>
          <a:xfrm>
            <a:off x="838200" y="234950"/>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Conclusion</a:t>
            </a:r>
          </a:p>
        </p:txBody>
      </p:sp>
      <p:sp>
        <p:nvSpPr>
          <p:cNvPr id="3" name="Content Placeholder 2">
            <a:extLst>
              <a:ext uri="{FF2B5EF4-FFF2-40B4-BE49-F238E27FC236}">
                <a16:creationId xmlns:a16="http://schemas.microsoft.com/office/drawing/2014/main" id="{615FFDD4-84CF-9529-F1CB-9B2BA876D056}"/>
              </a:ext>
            </a:extLst>
          </p:cNvPr>
          <p:cNvSpPr>
            <a:spLocks noGrp="1"/>
          </p:cNvSpPr>
          <p:nvPr>
            <p:ph idx="1" hasCustomPrompt="1"/>
          </p:nvPr>
        </p:nvSpPr>
        <p:spPr>
          <a:xfrm>
            <a:off x="838200" y="1622426"/>
            <a:ext cx="10515600" cy="4554537"/>
          </a:xfrm>
        </p:spPr>
        <p:txBody>
          <a:bodyPr>
            <a:normAutofit/>
          </a:bodyPr>
          <a:lstStyle>
            <a:lvl1pPr marL="0" indent="0">
              <a:buFontTx/>
              <a:buNone/>
              <a:defRPr sz="1800">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a:lnSpc>
                <a:spcPct val="80000"/>
              </a:lnSpc>
              <a:defRPr/>
            </a:pPr>
            <a:r>
              <a:rPr lang="en-US" altLang="en-US" sz="1500" dirty="0">
                <a:latin typeface="Arial" panose="020B0604020202020204" pitchFamily="34" charset="0"/>
                <a:cs typeface="Arial" panose="020B0604020202020204" pitchFamily="34" charset="0"/>
              </a:rPr>
              <a:t>Click here to list conclusions</a:t>
            </a:r>
            <a:endParaRPr lang="en-US" sz="1600" dirty="0"/>
          </a:p>
        </p:txBody>
      </p:sp>
      <p:sp>
        <p:nvSpPr>
          <p:cNvPr id="4" name="Date Placeholder 3">
            <a:extLst>
              <a:ext uri="{FF2B5EF4-FFF2-40B4-BE49-F238E27FC236}">
                <a16:creationId xmlns:a16="http://schemas.microsoft.com/office/drawing/2014/main" id="{944B426A-BBF8-C8F4-F3AC-5C6E4B7BCEF0}"/>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CED4EAAF-211F-A5B7-F09C-865FC241D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894D2-B4D2-1B5E-6AC9-AD5FEC7E5506}"/>
              </a:ext>
            </a:extLst>
          </p:cNvPr>
          <p:cNvSpPr>
            <a:spLocks noGrp="1"/>
          </p:cNvSpPr>
          <p:nvPr>
            <p:ph type="sldNum" sz="quarter" idx="12"/>
          </p:nvPr>
        </p:nvSpPr>
        <p:spPr/>
        <p:txBody>
          <a:bodyPr/>
          <a:lstStyle/>
          <a:p>
            <a:fld id="{88DD9060-538D-6748-9546-F4DF75D7DA81}" type="slidenum">
              <a:rPr lang="en-US" smtClean="0"/>
              <a:t>‹#›</a:t>
            </a:fld>
            <a:endParaRPr lang="en-US"/>
          </a:p>
        </p:txBody>
      </p:sp>
    </p:spTree>
    <p:extLst>
      <p:ext uri="{BB962C8B-B14F-4D97-AF65-F5344CB8AC3E}">
        <p14:creationId xmlns:p14="http://schemas.microsoft.com/office/powerpoint/2010/main" val="3017791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Bibliography">
    <p:spTree>
      <p:nvGrpSpPr>
        <p:cNvPr id="1" name=""/>
        <p:cNvGrpSpPr/>
        <p:nvPr/>
      </p:nvGrpSpPr>
      <p:grpSpPr>
        <a:xfrm>
          <a:off x="0" y="0"/>
          <a:ext cx="0" cy="0"/>
          <a:chOff x="0" y="0"/>
          <a:chExt cx="0" cy="0"/>
        </a:xfrm>
      </p:grpSpPr>
      <p:pic>
        <p:nvPicPr>
          <p:cNvPr id="7" name="Picture 6" descr="A blue and green rectangle&#10;&#10;Description automatically generated">
            <a:extLst>
              <a:ext uri="{FF2B5EF4-FFF2-40B4-BE49-F238E27FC236}">
                <a16:creationId xmlns:a16="http://schemas.microsoft.com/office/drawing/2014/main" id="{658F56C2-D4EB-BE53-285A-26090821A8B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A131C66-823F-1C41-924C-32CF2BADCF82}"/>
              </a:ext>
            </a:extLst>
          </p:cNvPr>
          <p:cNvSpPr>
            <a:spLocks noGrp="1"/>
          </p:cNvSpPr>
          <p:nvPr>
            <p:ph type="title" hasCustomPrompt="1"/>
          </p:nvPr>
        </p:nvSpPr>
        <p:spPr>
          <a:xfrm>
            <a:off x="838200" y="234950"/>
            <a:ext cx="10515600" cy="892174"/>
          </a:xfrm>
        </p:spPr>
        <p:txBody>
          <a:bodyPr>
            <a:normAutofit/>
          </a:bodyPr>
          <a:lstStyle>
            <a:lvl1pPr>
              <a:defRPr sz="4000" b="1">
                <a:solidFill>
                  <a:schemeClr val="bg1">
                    <a:lumMod val="95000"/>
                  </a:schemeClr>
                </a:solidFill>
                <a:latin typeface="Arial" panose="020B0604020202020204" pitchFamily="34" charset="0"/>
                <a:cs typeface="Arial" panose="020B0604020202020204" pitchFamily="34" charset="0"/>
              </a:defRPr>
            </a:lvl1pPr>
          </a:lstStyle>
          <a:p>
            <a:r>
              <a:rPr lang="en-US" dirty="0"/>
              <a:t>Bibliography</a:t>
            </a:r>
          </a:p>
        </p:txBody>
      </p:sp>
      <p:sp>
        <p:nvSpPr>
          <p:cNvPr id="3" name="Content Placeholder 2">
            <a:extLst>
              <a:ext uri="{FF2B5EF4-FFF2-40B4-BE49-F238E27FC236}">
                <a16:creationId xmlns:a16="http://schemas.microsoft.com/office/drawing/2014/main" id="{615FFDD4-84CF-9529-F1CB-9B2BA876D056}"/>
              </a:ext>
            </a:extLst>
          </p:cNvPr>
          <p:cNvSpPr>
            <a:spLocks noGrp="1"/>
          </p:cNvSpPr>
          <p:nvPr>
            <p:ph idx="1" hasCustomPrompt="1"/>
          </p:nvPr>
        </p:nvSpPr>
        <p:spPr>
          <a:xfrm>
            <a:off x="838200" y="1622426"/>
            <a:ext cx="10515600" cy="4554537"/>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Tx/>
              <a:buNone/>
              <a:tabLst/>
              <a:defRPr sz="2400">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a:lnSpc>
                <a:spcPct val="80000"/>
              </a:lnSpc>
              <a:defRPr/>
            </a:pPr>
            <a:r>
              <a:rPr lang="en-US" sz="1500" dirty="0">
                <a:latin typeface="Arial" panose="020B0604020202020204" pitchFamily="34" charset="0"/>
                <a:cs typeface="Arial" panose="020B0604020202020204" pitchFamily="34" charset="0"/>
              </a:rPr>
              <a:t>Content –If you are presenting a technical paper, conference paper, or extended abstract: Author1 last name, First initial, Author2 First initial and Last name, and Author3 First initial and Last name. 2019. </a:t>
            </a:r>
          </a:p>
          <a:p>
            <a:pPr>
              <a:lnSpc>
                <a:spcPct val="80000"/>
              </a:lnSpc>
              <a:defRPr/>
            </a:pPr>
            <a:r>
              <a:rPr lang="en-US" sz="1500" dirty="0">
                <a:latin typeface="Arial" panose="020B0604020202020204" pitchFamily="34" charset="0"/>
                <a:cs typeface="Arial" panose="020B0604020202020204" pitchFamily="34" charset="0"/>
              </a:rPr>
              <a:t>Paper title with only the first word and proper nouns capitalized. ASHRAE Transactions 125 (2) (pending publication)</a:t>
            </a:r>
            <a:endParaRPr lang="en-US" sz="1600" dirty="0"/>
          </a:p>
        </p:txBody>
      </p:sp>
      <p:sp>
        <p:nvSpPr>
          <p:cNvPr id="4" name="Date Placeholder 3">
            <a:extLst>
              <a:ext uri="{FF2B5EF4-FFF2-40B4-BE49-F238E27FC236}">
                <a16:creationId xmlns:a16="http://schemas.microsoft.com/office/drawing/2014/main" id="{944B426A-BBF8-C8F4-F3AC-5C6E4B7BCEF0}"/>
              </a:ext>
            </a:extLst>
          </p:cNvPr>
          <p:cNvSpPr>
            <a:spLocks noGrp="1"/>
          </p:cNvSpPr>
          <p:nvPr>
            <p:ph type="dt" sz="half" idx="10"/>
          </p:nvPr>
        </p:nvSpPr>
        <p:spPr/>
        <p:txBody>
          <a:body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CED4EAAF-211F-A5B7-F09C-865FC241D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894D2-B4D2-1B5E-6AC9-AD5FEC7E5506}"/>
              </a:ext>
            </a:extLst>
          </p:cNvPr>
          <p:cNvSpPr>
            <a:spLocks noGrp="1"/>
          </p:cNvSpPr>
          <p:nvPr>
            <p:ph type="sldNum" sz="quarter" idx="12"/>
          </p:nvPr>
        </p:nvSpPr>
        <p:spPr/>
        <p:txBody>
          <a:bodyPr/>
          <a:lstStyle/>
          <a:p>
            <a:fld id="{88DD9060-538D-6748-9546-F4DF75D7DA81}" type="slidenum">
              <a:rPr lang="en-US" smtClean="0"/>
              <a:t>‹#›</a:t>
            </a:fld>
            <a:endParaRPr lang="en-US"/>
          </a:p>
        </p:txBody>
      </p:sp>
    </p:spTree>
    <p:extLst>
      <p:ext uri="{BB962C8B-B14F-4D97-AF65-F5344CB8AC3E}">
        <p14:creationId xmlns:p14="http://schemas.microsoft.com/office/powerpoint/2010/main" val="174485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2E8632-B56D-8185-AF64-5F3C777665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B8F100FA-F2BB-6D66-E7D8-CAC447821B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B408DFB-91B6-4015-D213-610A39234E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F9930B-3159-E540-9475-A38C19A8C769}" type="datetimeFigureOut">
              <a:rPr lang="en-US" smtClean="0"/>
              <a:t>3/20/25</a:t>
            </a:fld>
            <a:endParaRPr lang="en-US"/>
          </a:p>
        </p:txBody>
      </p:sp>
      <p:sp>
        <p:nvSpPr>
          <p:cNvPr id="5" name="Footer Placeholder 4">
            <a:extLst>
              <a:ext uri="{FF2B5EF4-FFF2-40B4-BE49-F238E27FC236}">
                <a16:creationId xmlns:a16="http://schemas.microsoft.com/office/drawing/2014/main" id="{89EA5866-6C91-5205-7000-7B9C1526C2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526E25-C768-621F-9162-1FFD6D24E4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DD9060-538D-6748-9546-F4DF75D7DA81}" type="slidenum">
              <a:rPr lang="en-US" smtClean="0"/>
              <a:t>‹#›</a:t>
            </a:fld>
            <a:endParaRPr lang="en-US"/>
          </a:p>
        </p:txBody>
      </p:sp>
    </p:spTree>
    <p:extLst>
      <p:ext uri="{BB962C8B-B14F-4D97-AF65-F5344CB8AC3E}">
        <p14:creationId xmlns:p14="http://schemas.microsoft.com/office/powerpoint/2010/main" val="2224647768"/>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59" r:id="rId4"/>
    <p:sldLayoutId id="2147483654" r:id="rId5"/>
    <p:sldLayoutId id="2147483652" r:id="rId6"/>
    <p:sldLayoutId id="2147483658" r:id="rId7"/>
    <p:sldLayoutId id="2147483661" r:id="rId8"/>
    <p:sldLayoutId id="2147483662" r:id="rId9"/>
    <p:sldLayoutId id="2147483663" r:id="rId10"/>
    <p:sldLayoutId id="2147483655" r:id="rId11"/>
    <p:sldLayoutId id="2147483657" r:id="rId12"/>
    <p:sldLayoutId id="2147483651" r:id="rId13"/>
  </p:sldLayoutIdLst>
  <p:txStyles>
    <p:titleStyle>
      <a:lvl1pPr algn="l" defTabSz="914400" rtl="0" eaLnBrk="1" latinLnBrk="0" hangingPunct="1">
        <a:lnSpc>
          <a:spcPct val="90000"/>
        </a:lnSpc>
        <a:spcBef>
          <a:spcPct val="0"/>
        </a:spcBef>
        <a:buNone/>
        <a:defRPr sz="4400" b="1" i="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mailto:jianli.chen@utah.edu"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7"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microsoft.com/office/2007/relationships/hdphoto" Target="../media/hdphoto2.wdp"/><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7.png"/><Relationship Id="rId7" Type="http://schemas.microsoft.com/office/2007/relationships/hdphoto" Target="../media/hdphoto3.wdp"/><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9.png"/><Relationship Id="rId11" Type="http://schemas.openxmlformats.org/officeDocument/2006/relationships/image" Target="../media/image12.jpg"/><Relationship Id="rId5" Type="http://schemas.openxmlformats.org/officeDocument/2006/relationships/image" Target="../media/image8.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7.png"/><Relationship Id="rId7" Type="http://schemas.microsoft.com/office/2007/relationships/hdphoto" Target="../media/hdphoto5.wdp"/><Relationship Id="rId12"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11" Type="http://schemas.microsoft.com/office/2007/relationships/hdphoto" Target="../media/hdphoto6.wdp"/><Relationship Id="rId5" Type="http://schemas.openxmlformats.org/officeDocument/2006/relationships/image" Target="../media/image8.png"/><Relationship Id="rId10" Type="http://schemas.openxmlformats.org/officeDocument/2006/relationships/image" Target="../media/image11.png"/><Relationship Id="rId4" Type="http://schemas.microsoft.com/office/2007/relationships/hdphoto" Target="../media/hdphoto1.wdp"/><Relationship Id="rId9"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microsoft.com/office/2007/relationships/hdphoto" Target="../media/hdphoto9.wdp"/><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5.xml"/><Relationship Id="rId6" Type="http://schemas.microsoft.com/office/2007/relationships/hdphoto" Target="../media/hdphoto8.wdp"/><Relationship Id="rId5" Type="http://schemas.openxmlformats.org/officeDocument/2006/relationships/image" Target="../media/image17.png"/><Relationship Id="rId4" Type="http://schemas.microsoft.com/office/2007/relationships/hdphoto" Target="../media/hdphoto7.wdp"/><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00DD4ED-DCAE-5F06-82DD-89795C85A00D}"/>
              </a:ext>
            </a:extLst>
          </p:cNvPr>
          <p:cNvSpPr>
            <a:spLocks noGrp="1"/>
          </p:cNvSpPr>
          <p:nvPr>
            <p:ph type="ctrTitle"/>
          </p:nvPr>
        </p:nvSpPr>
        <p:spPr/>
        <p:txBody>
          <a:bodyPr/>
          <a:lstStyle/>
          <a:p>
            <a:r>
              <a:rPr lang="en-US" dirty="0"/>
              <a:t>Conference Paper Session 11</a:t>
            </a:r>
          </a:p>
        </p:txBody>
      </p:sp>
      <p:sp>
        <p:nvSpPr>
          <p:cNvPr id="6" name="Subtitle 5">
            <a:extLst>
              <a:ext uri="{FF2B5EF4-FFF2-40B4-BE49-F238E27FC236}">
                <a16:creationId xmlns:a16="http://schemas.microsoft.com/office/drawing/2014/main" id="{8848BD79-5858-747B-F07F-C954BEDB18A9}"/>
              </a:ext>
            </a:extLst>
          </p:cNvPr>
          <p:cNvSpPr>
            <a:spLocks noGrp="1"/>
          </p:cNvSpPr>
          <p:nvPr>
            <p:ph type="subTitle" idx="1"/>
          </p:nvPr>
        </p:nvSpPr>
        <p:spPr>
          <a:xfrm>
            <a:off x="1806760" y="5475243"/>
            <a:ext cx="8578477" cy="1400219"/>
          </a:xfrm>
        </p:spPr>
        <p:txBody>
          <a:bodyPr>
            <a:normAutofit/>
          </a:bodyPr>
          <a:lstStyle/>
          <a:p>
            <a:r>
              <a:rPr lang="en-US" dirty="0"/>
              <a:t>Gang Jiang, The university of Utah</a:t>
            </a:r>
          </a:p>
          <a:p>
            <a:r>
              <a:rPr lang="en-US" dirty="0"/>
              <a:t>Liang Zhang, The University of Arizona</a:t>
            </a:r>
          </a:p>
          <a:p>
            <a:r>
              <a:rPr lang="en-US" dirty="0"/>
              <a:t>Jianli Chen, The University of Utah, </a:t>
            </a:r>
            <a:r>
              <a:rPr lang="en-US" dirty="0">
                <a:hlinkClick r:id="rId2"/>
              </a:rPr>
              <a:t>jianli.chen@utah.edu</a:t>
            </a:r>
            <a:endParaRPr lang="en-US" dirty="0"/>
          </a:p>
          <a:p>
            <a:endParaRPr lang="en-US" dirty="0"/>
          </a:p>
        </p:txBody>
      </p:sp>
      <p:sp>
        <p:nvSpPr>
          <p:cNvPr id="8" name="Text Placeholder 7">
            <a:extLst>
              <a:ext uri="{FF2B5EF4-FFF2-40B4-BE49-F238E27FC236}">
                <a16:creationId xmlns:a16="http://schemas.microsoft.com/office/drawing/2014/main" id="{B8F09592-9CC1-7055-6445-7228AA1349CF}"/>
              </a:ext>
            </a:extLst>
          </p:cNvPr>
          <p:cNvSpPr>
            <a:spLocks noGrp="1"/>
          </p:cNvSpPr>
          <p:nvPr>
            <p:ph type="body" sz="quarter" idx="14"/>
          </p:nvPr>
        </p:nvSpPr>
        <p:spPr/>
        <p:txBody>
          <a:bodyPr>
            <a:normAutofit fontScale="85000" lnSpcReduction="20000"/>
          </a:bodyPr>
          <a:lstStyle/>
          <a:p>
            <a:r>
              <a:rPr lang="en-US"/>
              <a:t>EPlus</a:t>
            </a:r>
            <a:r>
              <a:rPr lang="en-US" dirty="0"/>
              <a:t>-LLM: A Novel Automated Building Simulation Platform Using Natural Language</a:t>
            </a:r>
          </a:p>
        </p:txBody>
      </p:sp>
      <p:pic>
        <p:nvPicPr>
          <p:cNvPr id="11" name="Picture 10" descr="A red letter u on a black background&#10;&#10;Description automatically generated">
            <a:extLst>
              <a:ext uri="{FF2B5EF4-FFF2-40B4-BE49-F238E27FC236}">
                <a16:creationId xmlns:a16="http://schemas.microsoft.com/office/drawing/2014/main" id="{6628B0E6-CA6B-E96E-BB2C-F319C6EE040B}"/>
              </a:ext>
            </a:extLst>
          </p:cNvPr>
          <p:cNvPicPr>
            <a:picLocks noChangeAspect="1"/>
          </p:cNvPicPr>
          <p:nvPr/>
        </p:nvPicPr>
        <p:blipFill>
          <a:blip r:embed="rId3"/>
          <a:stretch>
            <a:fillRect/>
          </a:stretch>
        </p:blipFill>
        <p:spPr>
          <a:xfrm>
            <a:off x="10385237" y="5502252"/>
            <a:ext cx="1502406" cy="1036660"/>
          </a:xfrm>
          <a:prstGeom prst="rect">
            <a:avLst/>
          </a:prstGeom>
        </p:spPr>
      </p:pic>
    </p:spTree>
    <p:extLst>
      <p:ext uri="{BB962C8B-B14F-4D97-AF65-F5344CB8AC3E}">
        <p14:creationId xmlns:p14="http://schemas.microsoft.com/office/powerpoint/2010/main" val="23133289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D0C7DD9-3DB2-01DB-2820-52D5F2394132}"/>
              </a:ext>
            </a:extLst>
          </p:cNvPr>
          <p:cNvSpPr txBox="1"/>
          <p:nvPr/>
        </p:nvSpPr>
        <p:spPr>
          <a:xfrm>
            <a:off x="872333" y="1665749"/>
            <a:ext cx="5735580" cy="1169551"/>
          </a:xfrm>
          <a:prstGeom prst="rect">
            <a:avLst/>
          </a:prstGeom>
          <a:solidFill>
            <a:schemeClr val="tx2">
              <a:lumMod val="25000"/>
              <a:lumOff val="75000"/>
            </a:schemeClr>
          </a:solidFill>
        </p:spPr>
        <p:txBody>
          <a:bodyPr wrap="square">
            <a:spAutoFit/>
          </a:bodyPr>
          <a:lstStyle/>
          <a:p>
            <a:pPr algn="just"/>
            <a:r>
              <a:rPr lang="en-US" sz="1400" dirty="0">
                <a:effectLst/>
                <a:latin typeface="Arial" panose="020B0604020202020204" pitchFamily="34" charset="0"/>
                <a:ea typeface="DengXian" panose="02010600030101010101" pitchFamily="2" charset="-122"/>
                <a:cs typeface="Arial" panose="020B0604020202020204" pitchFamily="34" charset="0"/>
              </a:rPr>
              <a:t>“Simulate a building that is </a:t>
            </a:r>
            <a:r>
              <a:rPr lang="en-US" sz="1400" dirty="0">
                <a:latin typeface="Arial" panose="020B0604020202020204" pitchFamily="34" charset="0"/>
                <a:ea typeface="DengXian" panose="02010600030101010101" pitchFamily="2" charset="-122"/>
                <a:cs typeface="Arial" panose="020B0604020202020204" pitchFamily="34" charset="0"/>
              </a:rPr>
              <a:t>20</a:t>
            </a:r>
            <a:r>
              <a:rPr lang="en-US" sz="1400" dirty="0">
                <a:effectLst/>
                <a:latin typeface="Arial" panose="020B0604020202020204" pitchFamily="34" charset="0"/>
                <a:ea typeface="DengXian" panose="02010600030101010101" pitchFamily="2" charset="-122"/>
                <a:cs typeface="Arial" panose="020B0604020202020204" pitchFamily="34" charset="0"/>
              </a:rPr>
              <a:t> meters long, </a:t>
            </a:r>
            <a:r>
              <a:rPr lang="en-US" sz="1400" dirty="0">
                <a:latin typeface="Arial" panose="020B0604020202020204" pitchFamily="34" charset="0"/>
                <a:ea typeface="DengXian" panose="02010600030101010101" pitchFamily="2" charset="-122"/>
                <a:cs typeface="Arial" panose="020B0604020202020204" pitchFamily="34" charset="0"/>
              </a:rPr>
              <a:t>10</a:t>
            </a:r>
            <a:r>
              <a:rPr lang="en-US" sz="1400" dirty="0">
                <a:effectLst/>
                <a:latin typeface="Arial" panose="020B0604020202020204" pitchFamily="34" charset="0"/>
                <a:ea typeface="DengXian" panose="02010600030101010101" pitchFamily="2" charset="-122"/>
                <a:cs typeface="Arial" panose="020B0604020202020204" pitchFamily="34" charset="0"/>
              </a:rPr>
              <a:t> meters wide, and </a:t>
            </a:r>
            <a:r>
              <a:rPr lang="en-US" sz="1400" dirty="0">
                <a:latin typeface="Arial" panose="020B0604020202020204" pitchFamily="34" charset="0"/>
                <a:ea typeface="DengXian" panose="02010600030101010101" pitchFamily="2" charset="-122"/>
                <a:cs typeface="Arial" panose="020B0604020202020204" pitchFamily="34" charset="0"/>
              </a:rPr>
              <a:t>3</a:t>
            </a:r>
            <a:r>
              <a:rPr lang="en-US" sz="1400" dirty="0">
                <a:effectLst/>
                <a:latin typeface="Arial" panose="020B0604020202020204" pitchFamily="34" charset="0"/>
                <a:ea typeface="DengXian" panose="02010600030101010101" pitchFamily="2" charset="-122"/>
                <a:cs typeface="Arial" panose="020B0604020202020204" pitchFamily="34" charset="0"/>
              </a:rPr>
              <a:t> meters high. The window-to-wall ratio is 0.3, the window sill height is 7 meters, the window height is 14 meters, and the window jamb width is </a:t>
            </a:r>
            <a:r>
              <a:rPr lang="en-US" sz="1400" dirty="0">
                <a:latin typeface="Arial" panose="020B0604020202020204" pitchFamily="34" charset="0"/>
                <a:ea typeface="DengXian" panose="02010600030101010101" pitchFamily="2" charset="-122"/>
                <a:cs typeface="Arial" panose="020B0604020202020204" pitchFamily="34" charset="0"/>
              </a:rPr>
              <a:t>0.1</a:t>
            </a:r>
            <a:r>
              <a:rPr lang="en-US" sz="1400" dirty="0">
                <a:effectLst/>
                <a:latin typeface="Arial" panose="020B0604020202020204" pitchFamily="34" charset="0"/>
                <a:ea typeface="DengXian" panose="02010600030101010101" pitchFamily="2" charset="-122"/>
                <a:cs typeface="Arial" panose="020B0604020202020204" pitchFamily="34" charset="0"/>
              </a:rPr>
              <a:t> meters. The occupancy rate is </a:t>
            </a:r>
            <a:r>
              <a:rPr lang="en-US" sz="1400" dirty="0">
                <a:latin typeface="Arial" panose="020B0604020202020204" pitchFamily="34" charset="0"/>
                <a:ea typeface="DengXian" panose="02010600030101010101" pitchFamily="2" charset="-122"/>
                <a:cs typeface="Arial" panose="020B0604020202020204" pitchFamily="34" charset="0"/>
              </a:rPr>
              <a:t>10</a:t>
            </a:r>
            <a:r>
              <a:rPr lang="en-US" sz="1400" dirty="0">
                <a:effectLst/>
                <a:latin typeface="Arial" panose="020B0604020202020204" pitchFamily="34" charset="0"/>
                <a:ea typeface="DengXian" panose="02010600030101010101" pitchFamily="2" charset="-122"/>
                <a:cs typeface="Arial" panose="020B0604020202020204" pitchFamily="34" charset="0"/>
              </a:rPr>
              <a:t> m2/people, the lighting level is 4 W/m2, and the equipment power consumption is 5 W/m2.”</a:t>
            </a:r>
            <a:r>
              <a:rPr lang="en-US" sz="1400" dirty="0">
                <a:effectLst/>
                <a:latin typeface="Arial" panose="020B0604020202020204" pitchFamily="34" charset="0"/>
                <a:cs typeface="Arial" panose="020B0604020202020204" pitchFamily="34" charset="0"/>
              </a:rPr>
              <a:t> </a:t>
            </a:r>
            <a:endParaRPr lang="en-US" sz="14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F1C36BAA-0E76-A81C-406E-2921B27AB1B5}"/>
              </a:ext>
            </a:extLst>
          </p:cNvPr>
          <p:cNvPicPr>
            <a:picLocks noChangeAspect="1"/>
          </p:cNvPicPr>
          <p:nvPr/>
        </p:nvPicPr>
        <p:blipFill>
          <a:blip r:embed="rId2"/>
          <a:stretch>
            <a:fillRect/>
          </a:stretch>
        </p:blipFill>
        <p:spPr>
          <a:xfrm>
            <a:off x="72478" y="1670031"/>
            <a:ext cx="740810" cy="901468"/>
          </a:xfrm>
          <a:prstGeom prst="rect">
            <a:avLst/>
          </a:prstGeom>
        </p:spPr>
      </p:pic>
      <p:sp>
        <p:nvSpPr>
          <p:cNvPr id="8" name="TextBox 7">
            <a:extLst>
              <a:ext uri="{FF2B5EF4-FFF2-40B4-BE49-F238E27FC236}">
                <a16:creationId xmlns:a16="http://schemas.microsoft.com/office/drawing/2014/main" id="{1769BB46-CEC8-D27D-B7B2-7317071CDAA0}"/>
              </a:ext>
            </a:extLst>
          </p:cNvPr>
          <p:cNvSpPr txBox="1"/>
          <p:nvPr/>
        </p:nvSpPr>
        <p:spPr>
          <a:xfrm>
            <a:off x="178288" y="2478519"/>
            <a:ext cx="562975"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User</a:t>
            </a:r>
          </a:p>
        </p:txBody>
      </p:sp>
      <p:pic>
        <p:nvPicPr>
          <p:cNvPr id="9" name="Picture 8">
            <a:extLst>
              <a:ext uri="{FF2B5EF4-FFF2-40B4-BE49-F238E27FC236}">
                <a16:creationId xmlns:a16="http://schemas.microsoft.com/office/drawing/2014/main" id="{2D08DC8D-E4AD-7EBE-3C0A-1BCC44AE2F1F}"/>
              </a:ext>
            </a:extLst>
          </p:cNvPr>
          <p:cNvPicPr>
            <a:picLocks noChangeAspect="1"/>
          </p:cNvPicPr>
          <p:nvPr/>
        </p:nvPicPr>
        <p:blipFill>
          <a:blip r:embed="rId3"/>
          <a:stretch>
            <a:fillRect/>
          </a:stretch>
        </p:blipFill>
        <p:spPr>
          <a:xfrm>
            <a:off x="79513" y="3628217"/>
            <a:ext cx="1644186" cy="1495615"/>
          </a:xfrm>
          <a:prstGeom prst="rect">
            <a:avLst/>
          </a:prstGeom>
        </p:spPr>
      </p:pic>
      <p:pic>
        <p:nvPicPr>
          <p:cNvPr id="10" name="Picture 9">
            <a:extLst>
              <a:ext uri="{FF2B5EF4-FFF2-40B4-BE49-F238E27FC236}">
                <a16:creationId xmlns:a16="http://schemas.microsoft.com/office/drawing/2014/main" id="{8DB23183-B31D-F3A0-E8FA-E3288F390CD8}"/>
              </a:ext>
            </a:extLst>
          </p:cNvPr>
          <p:cNvPicPr>
            <a:picLocks noChangeAspect="1"/>
          </p:cNvPicPr>
          <p:nvPr/>
        </p:nvPicPr>
        <p:blipFill>
          <a:blip r:embed="rId4"/>
          <a:stretch>
            <a:fillRect/>
          </a:stretch>
        </p:blipFill>
        <p:spPr>
          <a:xfrm>
            <a:off x="2745623" y="3260719"/>
            <a:ext cx="4149842" cy="3100247"/>
          </a:xfrm>
          <a:prstGeom prst="rect">
            <a:avLst/>
          </a:prstGeom>
        </p:spPr>
      </p:pic>
      <p:sp>
        <p:nvSpPr>
          <p:cNvPr id="11" name="TextBox 10">
            <a:extLst>
              <a:ext uri="{FF2B5EF4-FFF2-40B4-BE49-F238E27FC236}">
                <a16:creationId xmlns:a16="http://schemas.microsoft.com/office/drawing/2014/main" id="{9A5150C6-1521-214E-A856-E9056673640E}"/>
              </a:ext>
            </a:extLst>
          </p:cNvPr>
          <p:cNvSpPr txBox="1"/>
          <p:nvPr/>
        </p:nvSpPr>
        <p:spPr>
          <a:xfrm>
            <a:off x="6500561" y="4121043"/>
            <a:ext cx="3866995" cy="523220"/>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Wall position couple with other wall, roof, and window position, described by coordinates. </a:t>
            </a:r>
          </a:p>
        </p:txBody>
      </p:sp>
      <p:sp>
        <p:nvSpPr>
          <p:cNvPr id="12" name="TextBox 11">
            <a:extLst>
              <a:ext uri="{FF2B5EF4-FFF2-40B4-BE49-F238E27FC236}">
                <a16:creationId xmlns:a16="http://schemas.microsoft.com/office/drawing/2014/main" id="{A11B29CF-8AE1-D961-67B4-3688875D1D3F}"/>
              </a:ext>
            </a:extLst>
          </p:cNvPr>
          <p:cNvSpPr txBox="1"/>
          <p:nvPr/>
        </p:nvSpPr>
        <p:spPr>
          <a:xfrm>
            <a:off x="7251958" y="4863205"/>
            <a:ext cx="2364202" cy="738664"/>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Window position couple with their wall position, described by coordinates. </a:t>
            </a:r>
          </a:p>
        </p:txBody>
      </p:sp>
      <p:sp>
        <p:nvSpPr>
          <p:cNvPr id="13" name="TextBox 12">
            <a:extLst>
              <a:ext uri="{FF2B5EF4-FFF2-40B4-BE49-F238E27FC236}">
                <a16:creationId xmlns:a16="http://schemas.microsoft.com/office/drawing/2014/main" id="{2149A9D5-E4A4-1971-2929-2538B7EB2F5E}"/>
              </a:ext>
            </a:extLst>
          </p:cNvPr>
          <p:cNvSpPr txBox="1"/>
          <p:nvPr/>
        </p:nvSpPr>
        <p:spPr>
          <a:xfrm>
            <a:off x="6753453" y="5995499"/>
            <a:ext cx="2860188" cy="523220"/>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Building internal loads, lighting,</a:t>
            </a:r>
            <a:r>
              <a:rPr lang="zh-CN" altLang="en-US"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equipment, occupant, etc. Equip.</a:t>
            </a:r>
          </a:p>
        </p:txBody>
      </p:sp>
      <p:cxnSp>
        <p:nvCxnSpPr>
          <p:cNvPr id="14" name="Curved Connector 13">
            <a:extLst>
              <a:ext uri="{FF2B5EF4-FFF2-40B4-BE49-F238E27FC236}">
                <a16:creationId xmlns:a16="http://schemas.microsoft.com/office/drawing/2014/main" id="{F9475EAB-FC80-541F-610F-EA6A6B3475BC}"/>
              </a:ext>
            </a:extLst>
          </p:cNvPr>
          <p:cNvCxnSpPr>
            <a:cxnSpLocks/>
            <a:stCxn id="8" idx="2"/>
            <a:endCxn id="9" idx="0"/>
          </p:cNvCxnSpPr>
          <p:nvPr/>
        </p:nvCxnSpPr>
        <p:spPr>
          <a:xfrm rot="16200000" flipH="1">
            <a:off x="259731" y="2986341"/>
            <a:ext cx="841921" cy="441830"/>
          </a:xfrm>
          <a:prstGeom prst="curvedConnector3">
            <a:avLst/>
          </a:prstGeom>
          <a:ln w="38100" cmpd="dbl">
            <a:prstDash val="dash"/>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15" name="Curved Connector 14">
            <a:extLst>
              <a:ext uri="{FF2B5EF4-FFF2-40B4-BE49-F238E27FC236}">
                <a16:creationId xmlns:a16="http://schemas.microsoft.com/office/drawing/2014/main" id="{DA095731-00BD-C840-76D5-6EA0E892578D}"/>
              </a:ext>
            </a:extLst>
          </p:cNvPr>
          <p:cNvCxnSpPr>
            <a:cxnSpLocks/>
            <a:stCxn id="9" idx="2"/>
            <a:endCxn id="16" idx="1"/>
          </p:cNvCxnSpPr>
          <p:nvPr/>
        </p:nvCxnSpPr>
        <p:spPr>
          <a:xfrm rot="16200000" flipH="1">
            <a:off x="602032" y="5423406"/>
            <a:ext cx="792917" cy="193768"/>
          </a:xfrm>
          <a:prstGeom prst="curvedConnector2">
            <a:avLst/>
          </a:prstGeom>
          <a:ln w="38100" cmpd="dbl">
            <a:prstDash val="dash"/>
            <a:headEnd type="none" w="lg" len="lg"/>
            <a:tailEnd type="stealth" w="lg" len="lg"/>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6B14F594-E109-1163-9C89-EF456A7DFF69}"/>
              </a:ext>
            </a:extLst>
          </p:cNvPr>
          <p:cNvPicPr>
            <a:picLocks noChangeAspect="1"/>
          </p:cNvPicPr>
          <p:nvPr/>
        </p:nvPicPr>
        <p:blipFill>
          <a:blip r:embed="rId5"/>
          <a:stretch>
            <a:fillRect/>
          </a:stretch>
        </p:blipFill>
        <p:spPr>
          <a:xfrm>
            <a:off x="1095374" y="5472531"/>
            <a:ext cx="853249" cy="888435"/>
          </a:xfrm>
          <a:prstGeom prst="rect">
            <a:avLst/>
          </a:prstGeom>
        </p:spPr>
      </p:pic>
      <p:cxnSp>
        <p:nvCxnSpPr>
          <p:cNvPr id="17" name="Curved Connector 16">
            <a:extLst>
              <a:ext uri="{FF2B5EF4-FFF2-40B4-BE49-F238E27FC236}">
                <a16:creationId xmlns:a16="http://schemas.microsoft.com/office/drawing/2014/main" id="{1400CCF3-EB2F-3960-64FF-2EFB26F1354C}"/>
              </a:ext>
            </a:extLst>
          </p:cNvPr>
          <p:cNvCxnSpPr>
            <a:cxnSpLocks/>
            <a:stCxn id="16" idx="3"/>
          </p:cNvCxnSpPr>
          <p:nvPr/>
        </p:nvCxnSpPr>
        <p:spPr>
          <a:xfrm flipV="1">
            <a:off x="1948623" y="5326612"/>
            <a:ext cx="1844725" cy="590137"/>
          </a:xfrm>
          <a:prstGeom prst="curvedConnector3">
            <a:avLst>
              <a:gd name="adj1" fmla="val 50000"/>
            </a:avLst>
          </a:prstGeom>
          <a:ln w="38100" cmpd="dbl">
            <a:prstDash val="dash"/>
            <a:headEnd type="none" w="lg" len="lg"/>
            <a:tailEnd type="stealth" w="lg" len="lg"/>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1AC506A-7087-BDBD-9CE9-0D875D541095}"/>
              </a:ext>
            </a:extLst>
          </p:cNvPr>
          <p:cNvSpPr txBox="1"/>
          <p:nvPr/>
        </p:nvSpPr>
        <p:spPr>
          <a:xfrm>
            <a:off x="7964564" y="1516067"/>
            <a:ext cx="1466237" cy="461665"/>
          </a:xfrm>
          <a:prstGeom prst="rect">
            <a:avLst/>
          </a:prstGeom>
          <a:noFill/>
        </p:spPr>
        <p:txBody>
          <a:bodyPr wrap="square" rtlCol="0">
            <a:spAutoFit/>
          </a:bodyPr>
          <a:lstStyle/>
          <a:p>
            <a:r>
              <a:rPr lang="en-US" sz="1200" dirty="0">
                <a:solidFill>
                  <a:schemeClr val="accent5"/>
                </a:solidFill>
                <a:cs typeface="Times New Roman" panose="02020603050405020304" pitchFamily="18" charset="0"/>
              </a:rPr>
              <a:t>Window simulation setting</a:t>
            </a:r>
          </a:p>
        </p:txBody>
      </p:sp>
      <p:sp>
        <p:nvSpPr>
          <p:cNvPr id="20" name="TextBox 19">
            <a:extLst>
              <a:ext uri="{FF2B5EF4-FFF2-40B4-BE49-F238E27FC236}">
                <a16:creationId xmlns:a16="http://schemas.microsoft.com/office/drawing/2014/main" id="{30F0B6C9-0BCF-8E7A-0570-80CF11A94766}"/>
              </a:ext>
            </a:extLst>
          </p:cNvPr>
          <p:cNvSpPr txBox="1"/>
          <p:nvPr/>
        </p:nvSpPr>
        <p:spPr>
          <a:xfrm>
            <a:off x="11129500" y="2136590"/>
            <a:ext cx="1124192" cy="1015663"/>
          </a:xfrm>
          <a:prstGeom prst="rect">
            <a:avLst/>
          </a:prstGeom>
          <a:noFill/>
        </p:spPr>
        <p:txBody>
          <a:bodyPr wrap="square" rtlCol="0">
            <a:spAutoFit/>
          </a:bodyPr>
          <a:lstStyle/>
          <a:p>
            <a:r>
              <a:rPr lang="en-US" sz="1200" dirty="0">
                <a:solidFill>
                  <a:schemeClr val="accent5"/>
                </a:solidFill>
                <a:cs typeface="Times New Roman" panose="02020603050405020304" pitchFamily="18" charset="0"/>
              </a:rPr>
              <a:t>Window geometry information, described by coordinates</a:t>
            </a:r>
          </a:p>
        </p:txBody>
      </p:sp>
      <p:grpSp>
        <p:nvGrpSpPr>
          <p:cNvPr id="33" name="Group 32">
            <a:extLst>
              <a:ext uri="{FF2B5EF4-FFF2-40B4-BE49-F238E27FC236}">
                <a16:creationId xmlns:a16="http://schemas.microsoft.com/office/drawing/2014/main" id="{E12DD513-171C-3EC9-F203-0D015566D8F9}"/>
              </a:ext>
            </a:extLst>
          </p:cNvPr>
          <p:cNvGrpSpPr/>
          <p:nvPr/>
        </p:nvGrpSpPr>
        <p:grpSpPr>
          <a:xfrm>
            <a:off x="6798206" y="1341267"/>
            <a:ext cx="5363369" cy="2399734"/>
            <a:chOff x="6749118" y="752519"/>
            <a:chExt cx="5363369" cy="2399734"/>
          </a:xfrm>
        </p:grpSpPr>
        <p:pic>
          <p:nvPicPr>
            <p:cNvPr id="18" name="Picture 17" descr="A screenshot of a computer program&#10;&#10;Description automatically generated">
              <a:extLst>
                <a:ext uri="{FF2B5EF4-FFF2-40B4-BE49-F238E27FC236}">
                  <a16:creationId xmlns:a16="http://schemas.microsoft.com/office/drawing/2014/main" id="{F7EA54C6-DD7F-4CC8-2B3B-CD414455D42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97843" y="934189"/>
              <a:ext cx="5091922" cy="2075688"/>
            </a:xfrm>
            <a:prstGeom prst="rect">
              <a:avLst/>
            </a:prstGeom>
          </p:spPr>
        </p:pic>
        <p:sp>
          <p:nvSpPr>
            <p:cNvPr id="21" name="Rounded Rectangle 20">
              <a:extLst>
                <a:ext uri="{FF2B5EF4-FFF2-40B4-BE49-F238E27FC236}">
                  <a16:creationId xmlns:a16="http://schemas.microsoft.com/office/drawing/2014/main" id="{18B2D56A-E045-69DC-3C23-20B650035938}"/>
                </a:ext>
              </a:extLst>
            </p:cNvPr>
            <p:cNvSpPr/>
            <p:nvPr/>
          </p:nvSpPr>
          <p:spPr>
            <a:xfrm>
              <a:off x="6749118" y="752519"/>
              <a:ext cx="5363369" cy="2399734"/>
            </a:xfrm>
            <a:prstGeom prst="roundRect">
              <a:avLst/>
            </a:prstGeom>
            <a:noFill/>
            <a:ln w="38100">
              <a:solidFill>
                <a:schemeClr val="accent5"/>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2" name="Curved Connector 21">
            <a:extLst>
              <a:ext uri="{FF2B5EF4-FFF2-40B4-BE49-F238E27FC236}">
                <a16:creationId xmlns:a16="http://schemas.microsoft.com/office/drawing/2014/main" id="{D7B9DD5D-969D-2B21-2E7E-C14E232C29F6}"/>
              </a:ext>
            </a:extLst>
          </p:cNvPr>
          <p:cNvCxnSpPr>
            <a:cxnSpLocks/>
            <a:stCxn id="12" idx="3"/>
            <a:endCxn id="23" idx="3"/>
          </p:cNvCxnSpPr>
          <p:nvPr/>
        </p:nvCxnSpPr>
        <p:spPr>
          <a:xfrm flipV="1">
            <a:off x="9616160" y="3902101"/>
            <a:ext cx="2025651" cy="1330436"/>
          </a:xfrm>
          <a:prstGeom prst="curvedConnector3">
            <a:avLst>
              <a:gd name="adj1" fmla="val 111285"/>
            </a:avLst>
          </a:prstGeom>
          <a:ln w="38100" cmpd="dbl">
            <a:prstDash val="dash"/>
            <a:headEnd type="none" w="lg" len="lg"/>
            <a:tailEnd type="stealth" w="lg" len="lg"/>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AAE5F24F-9DA6-8371-2B06-9BF3E25D4DAE}"/>
              </a:ext>
            </a:extLst>
          </p:cNvPr>
          <p:cNvSpPr txBox="1"/>
          <p:nvPr/>
        </p:nvSpPr>
        <p:spPr>
          <a:xfrm>
            <a:off x="7585471" y="3748212"/>
            <a:ext cx="4056340" cy="307777"/>
          </a:xfrm>
          <a:prstGeom prst="rect">
            <a:avLst/>
          </a:prstGeom>
          <a:noFill/>
        </p:spPr>
        <p:txBody>
          <a:bodyPr wrap="square">
            <a:spAutoFit/>
          </a:bodyPr>
          <a:lstStyle/>
          <a:p>
            <a:r>
              <a:rPr lang="en-US" sz="1400" b="1" dirty="0">
                <a:latin typeface="Arial" panose="020B0604020202020204" pitchFamily="34" charset="0"/>
                <a:cs typeface="Arial" panose="020B0604020202020204" pitchFamily="34" charset="0"/>
              </a:rPr>
              <a:t>IDF window part corresponding to the prompt</a:t>
            </a:r>
          </a:p>
        </p:txBody>
      </p:sp>
      <p:sp>
        <p:nvSpPr>
          <p:cNvPr id="24" name="Left Brace 23">
            <a:extLst>
              <a:ext uri="{FF2B5EF4-FFF2-40B4-BE49-F238E27FC236}">
                <a16:creationId xmlns:a16="http://schemas.microsoft.com/office/drawing/2014/main" id="{326ABA96-F50B-E97F-5838-6E51DB988F57}"/>
              </a:ext>
            </a:extLst>
          </p:cNvPr>
          <p:cNvSpPr/>
          <p:nvPr/>
        </p:nvSpPr>
        <p:spPr>
          <a:xfrm>
            <a:off x="9329530" y="1152939"/>
            <a:ext cx="150361" cy="1017884"/>
          </a:xfrm>
          <a:prstGeom prst="leftBrace">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Right Brace 24">
            <a:extLst>
              <a:ext uri="{FF2B5EF4-FFF2-40B4-BE49-F238E27FC236}">
                <a16:creationId xmlns:a16="http://schemas.microsoft.com/office/drawing/2014/main" id="{718AE65F-B8F2-7131-74B4-E96158E3B49B}"/>
              </a:ext>
            </a:extLst>
          </p:cNvPr>
          <p:cNvSpPr/>
          <p:nvPr/>
        </p:nvSpPr>
        <p:spPr>
          <a:xfrm>
            <a:off x="10986052" y="2355489"/>
            <a:ext cx="143448" cy="654388"/>
          </a:xfrm>
          <a:prstGeom prst="rightBrace">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8" name="Title 1">
            <a:extLst>
              <a:ext uri="{FF2B5EF4-FFF2-40B4-BE49-F238E27FC236}">
                <a16:creationId xmlns:a16="http://schemas.microsoft.com/office/drawing/2014/main" id="{09F7E257-D637-4C26-89AE-2904805421B8}"/>
              </a:ext>
            </a:extLst>
          </p:cNvPr>
          <p:cNvSpPr>
            <a:spLocks noGrp="1"/>
          </p:cNvSpPr>
          <p:nvPr>
            <p:ph type="title"/>
          </p:nvPr>
        </p:nvSpPr>
        <p:spPr>
          <a:xfrm>
            <a:off x="838200" y="239288"/>
            <a:ext cx="10515600" cy="892174"/>
          </a:xfrm>
        </p:spPr>
        <p:txBody>
          <a:bodyPr/>
          <a:lstStyle/>
          <a:p>
            <a:r>
              <a:rPr lang="en-US" dirty="0"/>
              <a:t>Example of prompt-IDF</a:t>
            </a:r>
          </a:p>
        </p:txBody>
      </p:sp>
    </p:spTree>
    <p:extLst>
      <p:ext uri="{BB962C8B-B14F-4D97-AF65-F5344CB8AC3E}">
        <p14:creationId xmlns:p14="http://schemas.microsoft.com/office/powerpoint/2010/main" val="1994500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B07B-B542-532B-C211-85184AA6274C}"/>
              </a:ext>
            </a:extLst>
          </p:cNvPr>
          <p:cNvSpPr>
            <a:spLocks noGrp="1"/>
          </p:cNvSpPr>
          <p:nvPr>
            <p:ph type="title"/>
          </p:nvPr>
        </p:nvSpPr>
        <p:spPr/>
        <p:txBody>
          <a:bodyPr>
            <a:normAutofit/>
          </a:bodyPr>
          <a:lstStyle/>
          <a:p>
            <a:r>
              <a:rPr lang="en-US" dirty="0"/>
              <a:t>Large Language Model Architecture</a:t>
            </a:r>
          </a:p>
        </p:txBody>
      </p:sp>
      <p:pic>
        <p:nvPicPr>
          <p:cNvPr id="8" name="Picture 7">
            <a:extLst>
              <a:ext uri="{FF2B5EF4-FFF2-40B4-BE49-F238E27FC236}">
                <a16:creationId xmlns:a16="http://schemas.microsoft.com/office/drawing/2014/main" id="{61C2F207-7E8F-6A9A-5E23-B7EC1D8012FF}"/>
              </a:ext>
            </a:extLst>
          </p:cNvPr>
          <p:cNvPicPr>
            <a:picLocks noChangeAspect="1"/>
          </p:cNvPicPr>
          <p:nvPr/>
        </p:nvPicPr>
        <p:blipFill>
          <a:blip r:embed="rId3"/>
          <a:stretch>
            <a:fillRect/>
          </a:stretch>
        </p:blipFill>
        <p:spPr>
          <a:xfrm>
            <a:off x="0" y="1280445"/>
            <a:ext cx="7772400" cy="5030490"/>
          </a:xfrm>
          <a:prstGeom prst="rect">
            <a:avLst/>
          </a:prstGeom>
        </p:spPr>
      </p:pic>
      <p:sp>
        <p:nvSpPr>
          <p:cNvPr id="9" name="TextBox 8">
            <a:extLst>
              <a:ext uri="{FF2B5EF4-FFF2-40B4-BE49-F238E27FC236}">
                <a16:creationId xmlns:a16="http://schemas.microsoft.com/office/drawing/2014/main" id="{81E5FB13-FEC3-E7B6-C662-B43FAE255871}"/>
              </a:ext>
            </a:extLst>
          </p:cNvPr>
          <p:cNvSpPr txBox="1"/>
          <p:nvPr/>
        </p:nvSpPr>
        <p:spPr>
          <a:xfrm>
            <a:off x="1431091" y="6310935"/>
            <a:ext cx="3614836"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LLM architecture: Transformer-based T5</a:t>
            </a:r>
          </a:p>
        </p:txBody>
      </p:sp>
      <p:cxnSp>
        <p:nvCxnSpPr>
          <p:cNvPr id="11" name="Straight Connector 10">
            <a:extLst>
              <a:ext uri="{FF2B5EF4-FFF2-40B4-BE49-F238E27FC236}">
                <a16:creationId xmlns:a16="http://schemas.microsoft.com/office/drawing/2014/main" id="{9B44E266-45DA-359B-E4BD-5AC72B2942A3}"/>
              </a:ext>
            </a:extLst>
          </p:cNvPr>
          <p:cNvCxnSpPr>
            <a:cxnSpLocks/>
          </p:cNvCxnSpPr>
          <p:nvPr/>
        </p:nvCxnSpPr>
        <p:spPr>
          <a:xfrm flipV="1">
            <a:off x="5575300" y="3554305"/>
            <a:ext cx="2743200" cy="142346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EECA239-E815-84BC-A498-EFA52DC16277}"/>
              </a:ext>
            </a:extLst>
          </p:cNvPr>
          <p:cNvCxnSpPr>
            <a:cxnSpLocks/>
          </p:cNvCxnSpPr>
          <p:nvPr/>
        </p:nvCxnSpPr>
        <p:spPr>
          <a:xfrm>
            <a:off x="5575300" y="5317138"/>
            <a:ext cx="2743200" cy="244194"/>
          </a:xfrm>
          <a:prstGeom prst="line">
            <a:avLst/>
          </a:prstGeom>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C7073B8A-7B04-A57D-C0B4-B314412197A7}"/>
              </a:ext>
            </a:extLst>
          </p:cNvPr>
          <p:cNvPicPr>
            <a:picLocks noChangeAspect="1"/>
          </p:cNvPicPr>
          <p:nvPr/>
        </p:nvPicPr>
        <p:blipFill>
          <a:blip r:embed="rId4"/>
          <a:stretch>
            <a:fillRect/>
          </a:stretch>
        </p:blipFill>
        <p:spPr>
          <a:xfrm>
            <a:off x="8441491" y="3254263"/>
            <a:ext cx="3521909" cy="2476417"/>
          </a:xfrm>
          <a:prstGeom prst="rect">
            <a:avLst/>
          </a:prstGeom>
        </p:spPr>
      </p:pic>
      <p:sp>
        <p:nvSpPr>
          <p:cNvPr id="18" name="TextBox 17">
            <a:extLst>
              <a:ext uri="{FF2B5EF4-FFF2-40B4-BE49-F238E27FC236}">
                <a16:creationId xmlns:a16="http://schemas.microsoft.com/office/drawing/2014/main" id="{82A92D8A-66CF-743A-51B7-019FC9C8A301}"/>
              </a:ext>
            </a:extLst>
          </p:cNvPr>
          <p:cNvSpPr txBox="1"/>
          <p:nvPr/>
        </p:nvSpPr>
        <p:spPr>
          <a:xfrm>
            <a:off x="7934157" y="1397269"/>
            <a:ext cx="4191000" cy="1846659"/>
          </a:xfrm>
          <a:prstGeom prst="rect">
            <a:avLst/>
          </a:prstGeom>
          <a:noFill/>
        </p:spPr>
        <p:txBody>
          <a:bodyPr wrap="square">
            <a:spAutoFit/>
          </a:bodyPr>
          <a:lstStyle/>
          <a:p>
            <a:pPr marL="285750" indent="-285750">
              <a:buFont typeface="Wingdings" pitchFamily="2" charset="2"/>
              <a:buChar char="q"/>
            </a:pPr>
            <a:r>
              <a:rPr lang="en-US" b="1" dirty="0">
                <a:latin typeface="Arial" panose="020B0604020202020204" pitchFamily="34" charset="0"/>
                <a:cs typeface="Arial" panose="020B0604020202020204" pitchFamily="34" charset="0"/>
              </a:rPr>
              <a:t>Attention mechanism in building modeling</a:t>
            </a:r>
          </a:p>
          <a:p>
            <a:endParaRPr lang="en-US" sz="800" dirty="0">
              <a:latin typeface="Arial" panose="020B0604020202020204" pitchFamily="34" charset="0"/>
              <a:cs typeface="Arial" panose="020B0604020202020204" pitchFamily="34" charset="0"/>
            </a:endParaRPr>
          </a:p>
          <a:p>
            <a:pPr marL="285750" indent="-285750">
              <a:buFont typeface="Wingdings" pitchFamily="2" charset="2"/>
              <a:buChar char="Ø"/>
            </a:pPr>
            <a:r>
              <a:rPr lang="en-US" sz="1400" dirty="0">
                <a:latin typeface="Arial" panose="020B0604020202020204" pitchFamily="34" charset="0"/>
                <a:cs typeface="Arial" panose="020B0604020202020204" pitchFamily="34" charset="0"/>
              </a:rPr>
              <a:t>Map building modeling prompt to model in IDF</a:t>
            </a:r>
          </a:p>
          <a:p>
            <a:pPr marL="285750" indent="-285750">
              <a:buFont typeface="Wingdings" pitchFamily="2" charset="2"/>
              <a:buChar char="Ø"/>
            </a:pPr>
            <a:r>
              <a:rPr lang="en-US" sz="1400" dirty="0">
                <a:latin typeface="Arial" panose="020B0604020202020204" pitchFamily="34" charset="0"/>
                <a:cs typeface="Arial" panose="020B0604020202020204" pitchFamily="34" charset="0"/>
              </a:rPr>
              <a:t>Capture parameter coupling relationships and dependencies.</a:t>
            </a:r>
          </a:p>
          <a:p>
            <a:pPr marL="285750" indent="-285750">
              <a:buFont typeface="Wingdings" pitchFamily="2" charset="2"/>
              <a:buChar char="Ø"/>
            </a:pPr>
            <a:r>
              <a:rPr lang="en-US" sz="1400" dirty="0">
                <a:latin typeface="Arial" panose="020B0604020202020204" pitchFamily="34" charset="0"/>
                <a:cs typeface="Arial" panose="020B0604020202020204" pitchFamily="34" charset="0"/>
              </a:rPr>
              <a:t>Focus on importance of user input in building modeling, e.g., lighting level, 6 W.</a:t>
            </a:r>
          </a:p>
        </p:txBody>
      </p:sp>
      <p:sp>
        <p:nvSpPr>
          <p:cNvPr id="20" name="TextBox 19">
            <a:extLst>
              <a:ext uri="{FF2B5EF4-FFF2-40B4-BE49-F238E27FC236}">
                <a16:creationId xmlns:a16="http://schemas.microsoft.com/office/drawing/2014/main" id="{EC8F5F54-7702-C0F7-85DB-E74642DC8119}"/>
              </a:ext>
            </a:extLst>
          </p:cNvPr>
          <p:cNvSpPr txBox="1"/>
          <p:nvPr/>
        </p:nvSpPr>
        <p:spPr>
          <a:xfrm>
            <a:off x="5848686" y="4774177"/>
            <a:ext cx="2531309" cy="523220"/>
          </a:xfrm>
          <a:prstGeom prst="rect">
            <a:avLst/>
          </a:prstGeom>
          <a:solidFill>
            <a:schemeClr val="accent4">
              <a:lumMod val="40000"/>
              <a:lumOff val="60000"/>
            </a:schemeClr>
          </a:solidFill>
        </p:spPr>
        <p:txBody>
          <a:bodyPr wrap="square">
            <a:spAutoFit/>
          </a:bodyPr>
          <a:lstStyle/>
          <a:p>
            <a:r>
              <a:rPr lang="en-US" sz="1400" dirty="0">
                <a:latin typeface="Arial" panose="020B0604020202020204" pitchFamily="34" charset="0"/>
                <a:cs typeface="Arial" panose="020B0604020202020204" pitchFamily="34" charset="0"/>
              </a:rPr>
              <a:t>Attention: Specific information the model is focusing on</a:t>
            </a:r>
          </a:p>
        </p:txBody>
      </p:sp>
      <p:pic>
        <p:nvPicPr>
          <p:cNvPr id="21" name="Picture 20">
            <a:extLst>
              <a:ext uri="{FF2B5EF4-FFF2-40B4-BE49-F238E27FC236}">
                <a16:creationId xmlns:a16="http://schemas.microsoft.com/office/drawing/2014/main" id="{7A4431A1-6659-139D-3D17-B111B5BFEB53}"/>
              </a:ext>
            </a:extLst>
          </p:cNvPr>
          <p:cNvPicPr>
            <a:picLocks noChangeAspect="1"/>
          </p:cNvPicPr>
          <p:nvPr/>
        </p:nvPicPr>
        <p:blipFill>
          <a:blip r:embed="rId5"/>
          <a:stretch>
            <a:fillRect/>
          </a:stretch>
        </p:blipFill>
        <p:spPr>
          <a:xfrm>
            <a:off x="5848686" y="5694777"/>
            <a:ext cx="4076700" cy="877545"/>
          </a:xfrm>
          <a:prstGeom prst="rect">
            <a:avLst/>
          </a:prstGeom>
        </p:spPr>
      </p:pic>
      <p:sp>
        <p:nvSpPr>
          <p:cNvPr id="3" name="Oval 2">
            <a:extLst>
              <a:ext uri="{FF2B5EF4-FFF2-40B4-BE49-F238E27FC236}">
                <a16:creationId xmlns:a16="http://schemas.microsoft.com/office/drawing/2014/main" id="{49F3AEEC-F8FA-3073-B7CB-17BC0BA89132}"/>
              </a:ext>
            </a:extLst>
          </p:cNvPr>
          <p:cNvSpPr/>
          <p:nvPr/>
        </p:nvSpPr>
        <p:spPr>
          <a:xfrm>
            <a:off x="5743743" y="5712729"/>
            <a:ext cx="4285914" cy="877545"/>
          </a:xfrm>
          <a:prstGeom prst="ellipse">
            <a:avLst/>
          </a:prstGeom>
          <a:noFill/>
          <a:ln w="25400">
            <a:solidFill>
              <a:schemeClr val="bg1">
                <a:lumMod val="65000"/>
              </a:schemeClr>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50755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B07B-B542-532B-C211-85184AA6274C}"/>
              </a:ext>
            </a:extLst>
          </p:cNvPr>
          <p:cNvSpPr>
            <a:spLocks noGrp="1"/>
          </p:cNvSpPr>
          <p:nvPr>
            <p:ph type="title"/>
          </p:nvPr>
        </p:nvSpPr>
        <p:spPr/>
        <p:txBody>
          <a:bodyPr/>
          <a:lstStyle/>
          <a:p>
            <a:r>
              <a:rPr lang="en-US" dirty="0"/>
              <a:t>Demo Presentation</a:t>
            </a:r>
          </a:p>
        </p:txBody>
      </p:sp>
      <p:sp>
        <p:nvSpPr>
          <p:cNvPr id="5" name="TextBox 4">
            <a:extLst>
              <a:ext uri="{FF2B5EF4-FFF2-40B4-BE49-F238E27FC236}">
                <a16:creationId xmlns:a16="http://schemas.microsoft.com/office/drawing/2014/main" id="{6CAEB13F-8B65-F930-F335-373976699AAA}"/>
              </a:ext>
            </a:extLst>
          </p:cNvPr>
          <p:cNvSpPr txBox="1"/>
          <p:nvPr/>
        </p:nvSpPr>
        <p:spPr>
          <a:xfrm>
            <a:off x="4114800" y="5541872"/>
            <a:ext cx="3962400" cy="369332"/>
          </a:xfrm>
          <a:prstGeom prst="rect">
            <a:avLst/>
          </a:prstGeom>
          <a:noFill/>
        </p:spPr>
        <p:txBody>
          <a:bodyPr wrap="square">
            <a:spAutoFit/>
          </a:bodyPr>
          <a:lstStyle/>
          <a:p>
            <a:r>
              <a:rPr lang="en-US" dirty="0"/>
              <a:t>https://105fc27376eabb684d.gradio.live</a:t>
            </a:r>
          </a:p>
        </p:txBody>
      </p:sp>
      <p:pic>
        <p:nvPicPr>
          <p:cNvPr id="6" name="Picture 5">
            <a:extLst>
              <a:ext uri="{FF2B5EF4-FFF2-40B4-BE49-F238E27FC236}">
                <a16:creationId xmlns:a16="http://schemas.microsoft.com/office/drawing/2014/main" id="{6139D67F-CA83-25E0-818E-1CF60506DACA}"/>
              </a:ext>
            </a:extLst>
          </p:cNvPr>
          <p:cNvPicPr>
            <a:picLocks noChangeAspect="1"/>
          </p:cNvPicPr>
          <p:nvPr/>
        </p:nvPicPr>
        <p:blipFill>
          <a:blip r:embed="rId2"/>
          <a:stretch>
            <a:fillRect/>
          </a:stretch>
        </p:blipFill>
        <p:spPr>
          <a:xfrm>
            <a:off x="1162097" y="1322302"/>
            <a:ext cx="9867806" cy="4213396"/>
          </a:xfrm>
          <a:prstGeom prst="rect">
            <a:avLst/>
          </a:prstGeom>
        </p:spPr>
      </p:pic>
    </p:spTree>
    <p:extLst>
      <p:ext uri="{BB962C8B-B14F-4D97-AF65-F5344CB8AC3E}">
        <p14:creationId xmlns:p14="http://schemas.microsoft.com/office/powerpoint/2010/main" val="1336890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DEDEB9-8718-3290-3332-89E2FC83D2B7}"/>
              </a:ext>
            </a:extLst>
          </p:cNvPr>
          <p:cNvSpPr>
            <a:spLocks noGrp="1"/>
          </p:cNvSpPr>
          <p:nvPr>
            <p:ph idx="1"/>
          </p:nvPr>
        </p:nvSpPr>
        <p:spPr/>
        <p:txBody>
          <a:bodyPr/>
          <a:lstStyle/>
          <a:p>
            <a:pPr marL="285750" indent="-285750">
              <a:buFont typeface="Wingdings" pitchFamily="2" charset="2"/>
              <a:buChar char="Ø"/>
            </a:pPr>
            <a:r>
              <a:rPr lang="en-US" dirty="0" err="1"/>
              <a:t>Eplus</a:t>
            </a:r>
            <a:r>
              <a:rPr lang="en-US" dirty="0"/>
              <a:t>-LLM is the first platform for realizing auto-building modeling via natural language</a:t>
            </a:r>
          </a:p>
          <a:p>
            <a:pPr marL="285750" indent="-285750">
              <a:buFont typeface="Wingdings" pitchFamily="2" charset="2"/>
              <a:buChar char="Ø"/>
            </a:pPr>
            <a:endParaRPr lang="en-US" dirty="0"/>
          </a:p>
          <a:p>
            <a:pPr marL="285750" indent="-285750">
              <a:buFont typeface="Wingdings" pitchFamily="2" charset="2"/>
              <a:buChar char="Ø"/>
            </a:pPr>
            <a:r>
              <a:rPr lang="en-US" dirty="0" err="1"/>
              <a:t>Eplus</a:t>
            </a:r>
            <a:r>
              <a:rPr lang="en-US" dirty="0"/>
              <a:t>-LLM provides a human-AI communication way to reduce the efforts of modeling</a:t>
            </a:r>
          </a:p>
          <a:p>
            <a:pPr marL="285750" indent="-285750">
              <a:buFont typeface="Wingdings" pitchFamily="2" charset="2"/>
              <a:buChar char="Ø"/>
            </a:pPr>
            <a:endParaRPr lang="en-US" dirty="0"/>
          </a:p>
          <a:p>
            <a:pPr marL="285750" indent="-285750">
              <a:buFont typeface="Wingdings" pitchFamily="2" charset="2"/>
              <a:buChar char="Ø"/>
            </a:pPr>
            <a:r>
              <a:rPr lang="en-US" dirty="0"/>
              <a:t>Validation part confirms accuracy and robustness of </a:t>
            </a:r>
            <a:r>
              <a:rPr lang="en-US" dirty="0" err="1"/>
              <a:t>Eplus</a:t>
            </a:r>
            <a:r>
              <a:rPr lang="en-US" dirty="0"/>
              <a:t>-LLM</a:t>
            </a:r>
          </a:p>
          <a:p>
            <a:endParaRPr lang="en-US" dirty="0"/>
          </a:p>
        </p:txBody>
      </p:sp>
      <p:sp>
        <p:nvSpPr>
          <p:cNvPr id="4" name="Title 1">
            <a:extLst>
              <a:ext uri="{FF2B5EF4-FFF2-40B4-BE49-F238E27FC236}">
                <a16:creationId xmlns:a16="http://schemas.microsoft.com/office/drawing/2014/main" id="{B2972B4B-0EC8-10A1-5F3D-19C02A01DD73}"/>
              </a:ext>
            </a:extLst>
          </p:cNvPr>
          <p:cNvSpPr>
            <a:spLocks noGrp="1"/>
          </p:cNvSpPr>
          <p:nvPr>
            <p:ph type="title"/>
          </p:nvPr>
        </p:nvSpPr>
        <p:spPr>
          <a:xfrm>
            <a:off x="838200" y="239288"/>
            <a:ext cx="10515600" cy="892174"/>
          </a:xfrm>
        </p:spPr>
        <p:txBody>
          <a:bodyPr/>
          <a:lstStyle/>
          <a:p>
            <a:r>
              <a:rPr lang="en-US" dirty="0"/>
              <a:t>Conclusion</a:t>
            </a:r>
          </a:p>
        </p:txBody>
      </p:sp>
    </p:spTree>
    <p:extLst>
      <p:ext uri="{BB962C8B-B14F-4D97-AF65-F5344CB8AC3E}">
        <p14:creationId xmlns:p14="http://schemas.microsoft.com/office/powerpoint/2010/main" val="3593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B07B-B542-532B-C211-85184AA6274C}"/>
              </a:ext>
            </a:extLst>
          </p:cNvPr>
          <p:cNvSpPr>
            <a:spLocks noGrp="1"/>
          </p:cNvSpPr>
          <p:nvPr>
            <p:ph type="title"/>
          </p:nvPr>
        </p:nvSpPr>
        <p:spPr/>
        <p:txBody>
          <a:bodyPr/>
          <a:lstStyle/>
          <a:p>
            <a:r>
              <a:rPr lang="en-US" dirty="0"/>
              <a:t>Limitation and future work</a:t>
            </a:r>
          </a:p>
        </p:txBody>
      </p:sp>
      <p:sp>
        <p:nvSpPr>
          <p:cNvPr id="9" name="TextBox 8">
            <a:extLst>
              <a:ext uri="{FF2B5EF4-FFF2-40B4-BE49-F238E27FC236}">
                <a16:creationId xmlns:a16="http://schemas.microsoft.com/office/drawing/2014/main" id="{862F2CC9-ED24-CF69-DE6E-DF365A29FA12}"/>
              </a:ext>
            </a:extLst>
          </p:cNvPr>
          <p:cNvSpPr txBox="1"/>
          <p:nvPr/>
        </p:nvSpPr>
        <p:spPr>
          <a:xfrm>
            <a:off x="838200" y="1919175"/>
            <a:ext cx="7378700" cy="646331"/>
          </a:xfrm>
          <a:prstGeom prst="rect">
            <a:avLst/>
          </a:prstGeom>
          <a:noFill/>
        </p:spPr>
        <p:txBody>
          <a:bodyPr wrap="square">
            <a:spAutoFit/>
          </a:bodyPr>
          <a:lstStyle/>
          <a:p>
            <a:pPr marL="285750" indent="-285750">
              <a:buFont typeface="Wingdings" pitchFamily="2" charset="2"/>
              <a:buChar char="Ø"/>
            </a:pPr>
            <a:r>
              <a:rPr lang="en-US" dirty="0">
                <a:solidFill>
                  <a:srgbClr val="000000"/>
                </a:solidFill>
                <a:latin typeface="Arial" panose="020B0604020202020204" pitchFamily="34" charset="0"/>
                <a:cs typeface="Arial" panose="020B0604020202020204" pitchFamily="34" charset="0"/>
              </a:rPr>
              <a:t>O</a:t>
            </a:r>
            <a:r>
              <a:rPr lang="en-US" dirty="0">
                <a:solidFill>
                  <a:srgbClr val="000000"/>
                </a:solidFill>
                <a:effectLst/>
                <a:latin typeface="Arial" panose="020B0604020202020204" pitchFamily="34" charset="0"/>
                <a:cs typeface="Arial" panose="020B0604020202020204" pitchFamily="34" charset="0"/>
              </a:rPr>
              <a:t>nly able to handle relatively simple modeling cases under regular settings.</a:t>
            </a:r>
            <a:endParaRPr lang="en-US"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B61FF8CB-53BE-3593-10BB-70B38F957D01}"/>
              </a:ext>
            </a:extLst>
          </p:cNvPr>
          <p:cNvSpPr txBox="1"/>
          <p:nvPr/>
        </p:nvSpPr>
        <p:spPr>
          <a:xfrm>
            <a:off x="838200" y="2873970"/>
            <a:ext cx="7785100" cy="646331"/>
          </a:xfrm>
          <a:prstGeom prst="rect">
            <a:avLst/>
          </a:prstGeom>
          <a:noFill/>
        </p:spPr>
        <p:txBody>
          <a:bodyPr wrap="square">
            <a:spAutoFit/>
          </a:bodyPr>
          <a:lstStyle/>
          <a:p>
            <a:pPr marL="285750" indent="-285750">
              <a:buFont typeface="Wingdings" pitchFamily="2" charset="2"/>
              <a:buChar char="Ø"/>
            </a:pPr>
            <a:r>
              <a:rPr lang="en-US" sz="1800" dirty="0">
                <a:solidFill>
                  <a:srgbClr val="000000"/>
                </a:solidFill>
                <a:effectLst/>
                <a:latin typeface="Arial" panose="020B0604020202020204" pitchFamily="34" charset="0"/>
                <a:cs typeface="Arial" panose="020B0604020202020204" pitchFamily="34" charset="0"/>
              </a:rPr>
              <a:t>Unable to process interdependencies such as “placing this window in the xxx position of the south wall”.</a:t>
            </a:r>
            <a:endParaRPr lang="en-US" dirty="0">
              <a:latin typeface="Arial" panose="020B0604020202020204" pitchFamily="34" charset="0"/>
              <a:cs typeface="Arial" panose="020B0604020202020204" pitchFamily="34" charset="0"/>
            </a:endParaRPr>
          </a:p>
        </p:txBody>
      </p:sp>
      <p:cxnSp>
        <p:nvCxnSpPr>
          <p:cNvPr id="4" name="Straight Connector 3">
            <a:extLst>
              <a:ext uri="{FF2B5EF4-FFF2-40B4-BE49-F238E27FC236}">
                <a16:creationId xmlns:a16="http://schemas.microsoft.com/office/drawing/2014/main" id="{0A07B7BF-01DB-0167-1519-D97A1C4F409E}"/>
              </a:ext>
            </a:extLst>
          </p:cNvPr>
          <p:cNvCxnSpPr>
            <a:cxnSpLocks/>
          </p:cNvCxnSpPr>
          <p:nvPr/>
        </p:nvCxnSpPr>
        <p:spPr>
          <a:xfrm>
            <a:off x="114300" y="3797300"/>
            <a:ext cx="11976100" cy="0"/>
          </a:xfrm>
          <a:prstGeom prst="line">
            <a:avLst/>
          </a:prstGeom>
          <a:ln w="25400">
            <a:solidFill>
              <a:srgbClr val="26ACE2"/>
            </a:solidFill>
            <a:prstDash val="lgDashDot"/>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F83303E-3FDF-D3BD-6190-760DA3AA2F91}"/>
              </a:ext>
            </a:extLst>
          </p:cNvPr>
          <p:cNvSpPr txBox="1"/>
          <p:nvPr/>
        </p:nvSpPr>
        <p:spPr>
          <a:xfrm>
            <a:off x="50164" y="1417597"/>
            <a:ext cx="1576073" cy="369332"/>
          </a:xfrm>
          <a:prstGeom prst="rect">
            <a:avLst/>
          </a:prstGeom>
          <a:noFill/>
        </p:spPr>
        <p:txBody>
          <a:bodyPr wrap="none" rtlCol="0">
            <a:spAutoFit/>
          </a:bodyPr>
          <a:lstStyle/>
          <a:p>
            <a:pPr marL="285750" indent="-285750" algn="ctr">
              <a:buFont typeface="Wingdings" pitchFamily="2" charset="2"/>
              <a:buChar char="q"/>
            </a:pPr>
            <a:r>
              <a:rPr lang="en-US" b="1" dirty="0">
                <a:latin typeface="Arial" panose="020B0604020202020204" pitchFamily="34" charset="0"/>
                <a:cs typeface="Arial" panose="020B0604020202020204" pitchFamily="34" charset="0"/>
              </a:rPr>
              <a:t>Limitation</a:t>
            </a:r>
          </a:p>
        </p:txBody>
      </p:sp>
      <p:sp>
        <p:nvSpPr>
          <p:cNvPr id="10" name="TextBox 9">
            <a:extLst>
              <a:ext uri="{FF2B5EF4-FFF2-40B4-BE49-F238E27FC236}">
                <a16:creationId xmlns:a16="http://schemas.microsoft.com/office/drawing/2014/main" id="{39E260D1-1632-27A4-AF9B-7704FDDCA5FF}"/>
              </a:ext>
            </a:extLst>
          </p:cNvPr>
          <p:cNvSpPr txBox="1"/>
          <p:nvPr/>
        </p:nvSpPr>
        <p:spPr>
          <a:xfrm>
            <a:off x="50164" y="3929547"/>
            <a:ext cx="1794082" cy="369332"/>
          </a:xfrm>
          <a:prstGeom prst="rect">
            <a:avLst/>
          </a:prstGeom>
          <a:noFill/>
        </p:spPr>
        <p:txBody>
          <a:bodyPr wrap="none" rtlCol="0">
            <a:spAutoFit/>
          </a:bodyPr>
          <a:lstStyle/>
          <a:p>
            <a:pPr marL="285750" indent="-285750" algn="ctr">
              <a:buFont typeface="Wingdings" pitchFamily="2" charset="2"/>
              <a:buChar char="q"/>
            </a:pPr>
            <a:r>
              <a:rPr lang="en-US" b="1" dirty="0">
                <a:latin typeface="Arial" panose="020B0604020202020204" pitchFamily="34" charset="0"/>
                <a:cs typeface="Arial" panose="020B0604020202020204" pitchFamily="34" charset="0"/>
              </a:rPr>
              <a:t>Future work</a:t>
            </a:r>
          </a:p>
        </p:txBody>
      </p:sp>
      <p:sp>
        <p:nvSpPr>
          <p:cNvPr id="12" name="TextBox 11">
            <a:extLst>
              <a:ext uri="{FF2B5EF4-FFF2-40B4-BE49-F238E27FC236}">
                <a16:creationId xmlns:a16="http://schemas.microsoft.com/office/drawing/2014/main" id="{014F21D1-FE62-B781-C603-4C31B99B13BA}"/>
              </a:ext>
            </a:extLst>
          </p:cNvPr>
          <p:cNvSpPr txBox="1"/>
          <p:nvPr/>
        </p:nvSpPr>
        <p:spPr>
          <a:xfrm>
            <a:off x="802934" y="5161340"/>
            <a:ext cx="4910320" cy="369332"/>
          </a:xfrm>
          <a:prstGeom prst="rect">
            <a:avLst/>
          </a:prstGeom>
          <a:noFill/>
        </p:spPr>
        <p:txBody>
          <a:bodyPr wrap="none" rtlCol="0">
            <a:spAutoFit/>
          </a:bodyPr>
          <a:lstStyle/>
          <a:p>
            <a:pPr marL="285750" indent="-285750" algn="ctr">
              <a:buFont typeface="Wingdings" pitchFamily="2" charset="2"/>
              <a:buChar char="Ø"/>
            </a:pPr>
            <a:r>
              <a:rPr lang="en-US" dirty="0">
                <a:latin typeface="Arial" panose="020B0604020202020204" pitchFamily="34" charset="0"/>
                <a:cs typeface="Arial" panose="020B0604020202020204" pitchFamily="34" charset="0"/>
              </a:rPr>
              <a:t>Appling LLMs in other building applications.</a:t>
            </a:r>
          </a:p>
        </p:txBody>
      </p:sp>
      <p:sp>
        <p:nvSpPr>
          <p:cNvPr id="13" name="TextBox 12">
            <a:extLst>
              <a:ext uri="{FF2B5EF4-FFF2-40B4-BE49-F238E27FC236}">
                <a16:creationId xmlns:a16="http://schemas.microsoft.com/office/drawing/2014/main" id="{6DAE3DAA-1AC9-DC86-F0AD-50BE35A0D107}"/>
              </a:ext>
            </a:extLst>
          </p:cNvPr>
          <p:cNvSpPr txBox="1"/>
          <p:nvPr/>
        </p:nvSpPr>
        <p:spPr>
          <a:xfrm>
            <a:off x="802934" y="4431125"/>
            <a:ext cx="8347158" cy="369332"/>
          </a:xfrm>
          <a:prstGeom prst="rect">
            <a:avLst/>
          </a:prstGeom>
          <a:noFill/>
        </p:spPr>
        <p:txBody>
          <a:bodyPr wrap="none" rtlCol="0">
            <a:spAutoFit/>
          </a:bodyPr>
          <a:lstStyle/>
          <a:p>
            <a:pPr marL="285750" indent="-285750" algn="ctr">
              <a:buFont typeface="Wingdings" pitchFamily="2" charset="2"/>
              <a:buChar char="Ø"/>
            </a:pPr>
            <a:r>
              <a:rPr lang="en-US" dirty="0">
                <a:latin typeface="Arial" panose="020B0604020202020204" pitchFamily="34" charset="0"/>
                <a:cs typeface="Arial" panose="020B0604020202020204" pitchFamily="34" charset="0"/>
              </a:rPr>
              <a:t>Exploring and applying LLMs for more real-world building modeling scenarios.</a:t>
            </a:r>
          </a:p>
        </p:txBody>
      </p:sp>
    </p:spTree>
    <p:extLst>
      <p:ext uri="{BB962C8B-B14F-4D97-AF65-F5344CB8AC3E}">
        <p14:creationId xmlns:p14="http://schemas.microsoft.com/office/powerpoint/2010/main" val="4016200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AB612EB-C628-374A-C59E-A63669D32199}"/>
              </a:ext>
            </a:extLst>
          </p:cNvPr>
          <p:cNvSpPr>
            <a:spLocks noGrp="1"/>
          </p:cNvSpPr>
          <p:nvPr>
            <p:ph type="title"/>
          </p:nvPr>
        </p:nvSpPr>
        <p:spPr>
          <a:xfrm>
            <a:off x="838200" y="239288"/>
            <a:ext cx="10515600" cy="892174"/>
          </a:xfrm>
        </p:spPr>
        <p:txBody>
          <a:bodyPr/>
          <a:lstStyle/>
          <a:p>
            <a:r>
              <a:rPr lang="en-US" dirty="0"/>
              <a:t>Questions</a:t>
            </a:r>
          </a:p>
        </p:txBody>
      </p:sp>
      <p:pic>
        <p:nvPicPr>
          <p:cNvPr id="2" name="Picture 1">
            <a:extLst>
              <a:ext uri="{FF2B5EF4-FFF2-40B4-BE49-F238E27FC236}">
                <a16:creationId xmlns:a16="http://schemas.microsoft.com/office/drawing/2014/main" id="{EC896EBA-BB0D-0290-C00A-1CBC9F508A2C}"/>
              </a:ext>
            </a:extLst>
          </p:cNvPr>
          <p:cNvPicPr>
            <a:picLocks noChangeAspect="1"/>
          </p:cNvPicPr>
          <p:nvPr/>
        </p:nvPicPr>
        <p:blipFill>
          <a:blip r:embed="rId2"/>
          <a:stretch>
            <a:fillRect/>
          </a:stretch>
        </p:blipFill>
        <p:spPr>
          <a:xfrm>
            <a:off x="9138383" y="1600200"/>
            <a:ext cx="2246505" cy="3395662"/>
          </a:xfrm>
          <a:prstGeom prst="rect">
            <a:avLst/>
          </a:prstGeom>
        </p:spPr>
      </p:pic>
      <p:sp>
        <p:nvSpPr>
          <p:cNvPr id="7" name="TextBox 6">
            <a:extLst>
              <a:ext uri="{FF2B5EF4-FFF2-40B4-BE49-F238E27FC236}">
                <a16:creationId xmlns:a16="http://schemas.microsoft.com/office/drawing/2014/main" id="{4BC77D30-3055-DF4C-7DCF-D28E1F7F44B0}"/>
              </a:ext>
            </a:extLst>
          </p:cNvPr>
          <p:cNvSpPr txBox="1"/>
          <p:nvPr/>
        </p:nvSpPr>
        <p:spPr>
          <a:xfrm>
            <a:off x="9138383" y="5141434"/>
            <a:ext cx="2514600" cy="646331"/>
          </a:xfrm>
          <a:prstGeom prst="rect">
            <a:avLst/>
          </a:prstGeom>
          <a:noFill/>
        </p:spPr>
        <p:txBody>
          <a:bodyPr wrap="square">
            <a:spAutoFit/>
          </a:bodyPr>
          <a:lstStyle/>
          <a:p>
            <a:r>
              <a:rPr lang="en-US" b="1" dirty="0">
                <a:latin typeface="Arial" panose="020B0604020202020204" pitchFamily="34" charset="0"/>
                <a:cs typeface="Arial" panose="020B0604020202020204" pitchFamily="34" charset="0"/>
              </a:rPr>
              <a:t>Jianli Chen</a:t>
            </a:r>
          </a:p>
          <a:p>
            <a:r>
              <a:rPr lang="en-US" b="1" dirty="0" err="1">
                <a:latin typeface="Arial" panose="020B0604020202020204" pitchFamily="34" charset="0"/>
                <a:cs typeface="Arial" panose="020B0604020202020204" pitchFamily="34" charset="0"/>
              </a:rPr>
              <a:t>jianli.chen@utah.edu</a:t>
            </a:r>
            <a:endParaRPr lang="en-US" b="1" dirty="0">
              <a:latin typeface="Arial" panose="020B0604020202020204" pitchFamily="34" charset="0"/>
              <a:cs typeface="Arial" panose="020B0604020202020204" pitchFamily="34" charset="0"/>
            </a:endParaRPr>
          </a:p>
        </p:txBody>
      </p:sp>
      <p:pic>
        <p:nvPicPr>
          <p:cNvPr id="10" name="Picture 9">
            <a:extLst>
              <a:ext uri="{FF2B5EF4-FFF2-40B4-BE49-F238E27FC236}">
                <a16:creationId xmlns:a16="http://schemas.microsoft.com/office/drawing/2014/main" id="{68F3DF19-8368-A17D-039E-052DB1715F7A}"/>
              </a:ext>
            </a:extLst>
          </p:cNvPr>
          <p:cNvPicPr>
            <a:picLocks noChangeAspect="1"/>
          </p:cNvPicPr>
          <p:nvPr/>
        </p:nvPicPr>
        <p:blipFill>
          <a:blip r:embed="rId3"/>
          <a:stretch>
            <a:fillRect/>
          </a:stretch>
        </p:blipFill>
        <p:spPr>
          <a:xfrm>
            <a:off x="423766" y="1330325"/>
            <a:ext cx="7772400" cy="4474149"/>
          </a:xfrm>
          <a:prstGeom prst="rect">
            <a:avLst/>
          </a:prstGeom>
        </p:spPr>
      </p:pic>
      <p:sp>
        <p:nvSpPr>
          <p:cNvPr id="11" name="TextBox 10">
            <a:extLst>
              <a:ext uri="{FF2B5EF4-FFF2-40B4-BE49-F238E27FC236}">
                <a16:creationId xmlns:a16="http://schemas.microsoft.com/office/drawing/2014/main" id="{9C92EC56-9FDE-EC45-6F1B-26E8F89C9019}"/>
              </a:ext>
            </a:extLst>
          </p:cNvPr>
          <p:cNvSpPr txBox="1"/>
          <p:nvPr/>
        </p:nvSpPr>
        <p:spPr>
          <a:xfrm>
            <a:off x="1580181" y="5804474"/>
            <a:ext cx="5459571" cy="369332"/>
          </a:xfrm>
          <a:prstGeom prst="rect">
            <a:avLst/>
          </a:prstGeom>
          <a:noFill/>
        </p:spPr>
        <p:txBody>
          <a:bodyPr wrap="none" rtlCol="0">
            <a:spAutoFit/>
          </a:bodyPr>
          <a:lstStyle/>
          <a:p>
            <a:pPr algn="ctr"/>
            <a:r>
              <a:rPr lang="en-US" b="1" dirty="0">
                <a:latin typeface="Arial" panose="020B0604020202020204" pitchFamily="34" charset="0"/>
                <a:cs typeface="Arial" panose="020B0604020202020204" pitchFamily="34" charset="0"/>
              </a:rPr>
              <a:t>The corresponding publication in the AE journal</a:t>
            </a:r>
          </a:p>
        </p:txBody>
      </p:sp>
    </p:spTree>
    <p:extLst>
      <p:ext uri="{BB962C8B-B14F-4D97-AF65-F5344CB8AC3E}">
        <p14:creationId xmlns:p14="http://schemas.microsoft.com/office/powerpoint/2010/main" val="1900089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255A6-88D9-7265-AFCB-CBF752FCAE59}"/>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2D26B988-2AE1-4D26-0C3E-37B22924D7A0}"/>
              </a:ext>
            </a:extLst>
          </p:cNvPr>
          <p:cNvSpPr>
            <a:spLocks noGrp="1"/>
          </p:cNvSpPr>
          <p:nvPr>
            <p:ph idx="1"/>
          </p:nvPr>
        </p:nvSpPr>
        <p:spPr/>
        <p:txBody>
          <a:bodyPr>
            <a:normAutofit lnSpcReduction="10000"/>
          </a:bodyPr>
          <a:lstStyle/>
          <a:p>
            <a:pPr algn="l">
              <a:buFont typeface="Arial" panose="020B0604020202020204" pitchFamily="34" charset="0"/>
              <a:buChar char="•"/>
            </a:pPr>
            <a:r>
              <a:rPr lang="en-US" sz="1600" b="0" i="0" dirty="0">
                <a:solidFill>
                  <a:srgbClr val="000000"/>
                </a:solidFill>
                <a:effectLst/>
                <a:latin typeface="Arial" panose="020B0604020202020204" pitchFamily="34" charset="0"/>
              </a:rPr>
              <a:t>After attending this session, the attendees will be able to explain the importance of analyzing and predicting miscellaneous electric loads (MEL) in buildings, particularly in educational settings, considering their significant contribution to energy consumption and the challenges associated with occupant-centric usage patterns.</a:t>
            </a:r>
          </a:p>
          <a:p>
            <a:pPr algn="l">
              <a:buFont typeface="Arial" panose="020B0604020202020204" pitchFamily="34" charset="0"/>
              <a:buChar char="•"/>
            </a:pPr>
            <a:r>
              <a:rPr lang="en-US" sz="1600" b="0" i="0" dirty="0">
                <a:solidFill>
                  <a:srgbClr val="000000"/>
                </a:solidFill>
                <a:effectLst/>
                <a:latin typeface="Arial" panose="020B0604020202020204" pitchFamily="34" charset="0"/>
              </a:rPr>
              <a:t>After attending this session, the attendees will be able to compare and contrast the performance of three distinct deep learning models—Long Short-Term Memory (LSTM), a simple deep neural network model, and Bayesian LSTM—in accurately forecasting MEL in an educational building case study, with emphasis on predictive accuracy, and performance.</a:t>
            </a:r>
          </a:p>
          <a:p>
            <a:pPr algn="l">
              <a:buFont typeface="Arial" panose="020B0604020202020204" pitchFamily="34" charset="0"/>
              <a:buChar char="•"/>
            </a:pPr>
            <a:r>
              <a:rPr lang="en-US" sz="1600" b="0" i="0" dirty="0">
                <a:solidFill>
                  <a:srgbClr val="000000"/>
                </a:solidFill>
                <a:effectLst/>
                <a:latin typeface="Arial" panose="020B0604020202020204" pitchFamily="34" charset="0"/>
              </a:rPr>
              <a:t>After attending this session, the attendees will be able to identify and describe the benefits of monitoring and forecasting the energy impacts resulting from performance degradation and improvements in rooftop units (RTUs).</a:t>
            </a:r>
          </a:p>
          <a:p>
            <a:pPr algn="l">
              <a:buFont typeface="Arial" panose="020B0604020202020204" pitchFamily="34" charset="0"/>
              <a:buChar char="•"/>
            </a:pPr>
            <a:r>
              <a:rPr lang="en-US" sz="1600" b="0" i="0" dirty="0">
                <a:solidFill>
                  <a:srgbClr val="000000"/>
                </a:solidFill>
                <a:effectLst/>
                <a:latin typeface="Arial" panose="020B0604020202020204" pitchFamily="34" charset="0"/>
              </a:rPr>
              <a:t>After attending this session, the attendees will be able to explain how feature engineering can be used to create additional features for use in data-driven modeling from existing raw data variables.</a:t>
            </a:r>
          </a:p>
          <a:p>
            <a:pPr algn="l">
              <a:buFont typeface="Arial" panose="020B0604020202020204" pitchFamily="34" charset="0"/>
              <a:buChar char="•"/>
            </a:pPr>
            <a:r>
              <a:rPr lang="en-US" sz="1600" b="0" i="0" dirty="0">
                <a:solidFill>
                  <a:srgbClr val="000000"/>
                </a:solidFill>
                <a:effectLst/>
                <a:latin typeface="Arial" panose="020B0604020202020204" pitchFamily="34" charset="0"/>
              </a:rPr>
              <a:t>Identify challenges and transformational opportunities in artificial intelligence-enabled building commissioning.</a:t>
            </a:r>
          </a:p>
          <a:p>
            <a:pPr algn="l">
              <a:buFont typeface="Arial" panose="020B0604020202020204" pitchFamily="34" charset="0"/>
              <a:buChar char="•"/>
            </a:pPr>
            <a:r>
              <a:rPr lang="en-US" sz="1600" b="0" i="0" dirty="0">
                <a:solidFill>
                  <a:srgbClr val="000000"/>
                </a:solidFill>
                <a:effectLst/>
                <a:latin typeface="Arial" panose="020B0604020202020204" pitchFamily="34" charset="0"/>
              </a:rPr>
              <a:t>Determine important factors that need to be considered to effectively and successfully implement artificial intelligence and digital practice in the building commissioning process anywhere.</a:t>
            </a:r>
          </a:p>
          <a:p>
            <a:pPr algn="l">
              <a:buFont typeface="Arial" panose="020B0604020202020204" pitchFamily="34" charset="0"/>
              <a:buChar char="•"/>
            </a:pPr>
            <a:r>
              <a:rPr lang="en-US" sz="1600" b="1" i="0" dirty="0">
                <a:solidFill>
                  <a:srgbClr val="000000"/>
                </a:solidFill>
                <a:effectLst/>
                <a:latin typeface="Arial" panose="020B0604020202020204" pitchFamily="34" charset="0"/>
              </a:rPr>
              <a:t>Learn how to process dataset for building auto-modeling tasks</a:t>
            </a:r>
          </a:p>
          <a:p>
            <a:pPr algn="l">
              <a:buFont typeface="Arial" panose="020B0604020202020204" pitchFamily="34" charset="0"/>
              <a:buChar char="•"/>
            </a:pPr>
            <a:r>
              <a:rPr lang="en-US" sz="1600" b="1" i="0" dirty="0">
                <a:solidFill>
                  <a:srgbClr val="000000"/>
                </a:solidFill>
                <a:effectLst/>
                <a:latin typeface="Arial" panose="020B0604020202020204" pitchFamily="34" charset="0"/>
              </a:rPr>
              <a:t>Learn how to use large language model with natural language for building applications, e.g., auto-building modeling</a:t>
            </a:r>
          </a:p>
        </p:txBody>
      </p:sp>
    </p:spTree>
    <p:extLst>
      <p:ext uri="{BB962C8B-B14F-4D97-AF65-F5344CB8AC3E}">
        <p14:creationId xmlns:p14="http://schemas.microsoft.com/office/powerpoint/2010/main" val="644868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0EF7C0-06AE-8664-3F50-F9DF0B379242}"/>
              </a:ext>
            </a:extLst>
          </p:cNvPr>
          <p:cNvSpPr>
            <a:spLocks noGrp="1"/>
          </p:cNvSpPr>
          <p:nvPr>
            <p:ph idx="13"/>
          </p:nvPr>
        </p:nvSpPr>
        <p:spPr>
          <a:xfrm>
            <a:off x="838200" y="1665289"/>
            <a:ext cx="10718800" cy="2894012"/>
          </a:xfrm>
        </p:spPr>
        <p:txBody>
          <a:bodyPr>
            <a:normAutofit/>
          </a:bodyPr>
          <a:lstStyle/>
          <a:p>
            <a:r>
              <a:rPr lang="en-US" dirty="0"/>
              <a:t>We would like to acknowledge the funding provided by the US National Science Foundation (NSF). Award title: Elements: A Convergent Physics-based and Data-driven Computing Platform for Building Modeling (#2311685). </a:t>
            </a:r>
          </a:p>
        </p:txBody>
      </p:sp>
      <p:sp>
        <p:nvSpPr>
          <p:cNvPr id="7" name="Title 1">
            <a:extLst>
              <a:ext uri="{FF2B5EF4-FFF2-40B4-BE49-F238E27FC236}">
                <a16:creationId xmlns:a16="http://schemas.microsoft.com/office/drawing/2014/main" id="{F27BC83F-01D5-30A4-312E-68B0D778EFC7}"/>
              </a:ext>
            </a:extLst>
          </p:cNvPr>
          <p:cNvSpPr>
            <a:spLocks noGrp="1"/>
          </p:cNvSpPr>
          <p:nvPr>
            <p:ph type="title"/>
          </p:nvPr>
        </p:nvSpPr>
        <p:spPr/>
        <p:txBody>
          <a:bodyPr/>
          <a:lstStyle/>
          <a:p>
            <a:r>
              <a:rPr lang="en-US" dirty="0"/>
              <a:t>Acknowledgements</a:t>
            </a:r>
          </a:p>
        </p:txBody>
      </p:sp>
    </p:spTree>
    <p:extLst>
      <p:ext uri="{BB962C8B-B14F-4D97-AF65-F5344CB8AC3E}">
        <p14:creationId xmlns:p14="http://schemas.microsoft.com/office/powerpoint/2010/main" val="2813449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B07B-B542-532B-C211-85184AA6274C}"/>
              </a:ext>
            </a:extLst>
          </p:cNvPr>
          <p:cNvSpPr>
            <a:spLocks noGrp="1"/>
          </p:cNvSpPr>
          <p:nvPr>
            <p:ph type="title"/>
          </p:nvPr>
        </p:nvSpPr>
        <p:spPr/>
        <p:txBody>
          <a:bodyPr/>
          <a:lstStyle/>
          <a:p>
            <a:r>
              <a:rPr lang="en-US" dirty="0"/>
              <a:t>Introduction</a:t>
            </a:r>
          </a:p>
        </p:txBody>
      </p:sp>
      <p:sp>
        <p:nvSpPr>
          <p:cNvPr id="6" name="TextBox 5">
            <a:extLst>
              <a:ext uri="{FF2B5EF4-FFF2-40B4-BE49-F238E27FC236}">
                <a16:creationId xmlns:a16="http://schemas.microsoft.com/office/drawing/2014/main" id="{E364777D-9D4F-0839-10E3-EB3A2FFE9BAA}"/>
              </a:ext>
            </a:extLst>
          </p:cNvPr>
          <p:cNvSpPr txBox="1"/>
          <p:nvPr/>
        </p:nvSpPr>
        <p:spPr>
          <a:xfrm>
            <a:off x="553327" y="1551828"/>
            <a:ext cx="7687132" cy="2677656"/>
          </a:xfrm>
          <a:prstGeom prst="rect">
            <a:avLst/>
          </a:prstGeom>
          <a:noFill/>
        </p:spPr>
        <p:txBody>
          <a:bodyPr wrap="square" rtlCol="0">
            <a:spAutoFit/>
          </a:bodyPr>
          <a:lstStyle/>
          <a:p>
            <a:pPr marL="342900" indent="-342900">
              <a:buFont typeface="Wingdings" pitchFamily="2" charset="2"/>
              <a:buChar char="Ø"/>
            </a:pPr>
            <a:r>
              <a:rPr lang="en-US" sz="2400" dirty="0">
                <a:latin typeface="Arial" panose="020B0604020202020204" pitchFamily="34" charset="0"/>
                <a:cs typeface="Arial" panose="020B0604020202020204" pitchFamily="34" charset="0"/>
              </a:rPr>
              <a:t>Building accounts about 36% of global energy consumption</a:t>
            </a:r>
          </a:p>
          <a:p>
            <a:endParaRPr lang="en-US" sz="2400" dirty="0">
              <a:latin typeface="Arial" panose="020B0604020202020204" pitchFamily="34" charset="0"/>
              <a:cs typeface="Arial" panose="020B0604020202020204" pitchFamily="34" charset="0"/>
            </a:endParaRPr>
          </a:p>
          <a:p>
            <a:pPr marL="342900" indent="-342900">
              <a:buFont typeface="Wingdings" pitchFamily="2" charset="2"/>
              <a:buChar char="Ø"/>
            </a:pPr>
            <a:r>
              <a:rPr lang="en-US" sz="2400" dirty="0">
                <a:latin typeface="Arial" panose="020B0604020202020204" pitchFamily="34" charset="0"/>
                <a:cs typeface="Arial" panose="020B0604020202020204" pitchFamily="34" charset="0"/>
              </a:rPr>
              <a:t>Building energy modeling is an important tool to support various building energy efficiency applications, e.g., retrofits, sustainability, and decarbonization</a:t>
            </a:r>
          </a:p>
        </p:txBody>
      </p:sp>
      <p:grpSp>
        <p:nvGrpSpPr>
          <p:cNvPr id="14" name="Group 13">
            <a:extLst>
              <a:ext uri="{FF2B5EF4-FFF2-40B4-BE49-F238E27FC236}">
                <a16:creationId xmlns:a16="http://schemas.microsoft.com/office/drawing/2014/main" id="{E9D2C11F-2178-762B-9858-C22F82498A77}"/>
              </a:ext>
            </a:extLst>
          </p:cNvPr>
          <p:cNvGrpSpPr/>
          <p:nvPr/>
        </p:nvGrpSpPr>
        <p:grpSpPr>
          <a:xfrm>
            <a:off x="7778738" y="861620"/>
            <a:ext cx="4417689" cy="4264055"/>
            <a:chOff x="6204030" y="3429000"/>
            <a:chExt cx="3955969" cy="2709332"/>
          </a:xfrm>
        </p:grpSpPr>
        <p:graphicFrame>
          <p:nvGraphicFramePr>
            <p:cNvPr id="11" name="Chart 10">
              <a:extLst>
                <a:ext uri="{FF2B5EF4-FFF2-40B4-BE49-F238E27FC236}">
                  <a16:creationId xmlns:a16="http://schemas.microsoft.com/office/drawing/2014/main" id="{F4EC39EA-6208-2570-2A18-CCABAE71D31A}"/>
                </a:ext>
              </a:extLst>
            </p:cNvPr>
            <p:cNvGraphicFramePr/>
            <p:nvPr>
              <p:extLst>
                <p:ext uri="{D42A27DB-BD31-4B8C-83A1-F6EECF244321}">
                  <p14:modId xmlns:p14="http://schemas.microsoft.com/office/powerpoint/2010/main" val="1791593400"/>
                </p:ext>
              </p:extLst>
            </p:nvPr>
          </p:nvGraphicFramePr>
          <p:xfrm>
            <a:off x="6204030" y="3429000"/>
            <a:ext cx="3955969" cy="270933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42440BBD-4F91-FB68-C55D-3535DB9B8E88}"/>
                </a:ext>
              </a:extLst>
            </p:cNvPr>
            <p:cNvSpPr txBox="1"/>
            <p:nvPr/>
          </p:nvSpPr>
          <p:spPr>
            <a:xfrm>
              <a:off x="6511507" y="4356422"/>
              <a:ext cx="1675460"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Buildings (35.4%)</a:t>
              </a:r>
            </a:p>
          </p:txBody>
        </p:sp>
        <p:sp>
          <p:nvSpPr>
            <p:cNvPr id="13" name="TextBox 12">
              <a:extLst>
                <a:ext uri="{FF2B5EF4-FFF2-40B4-BE49-F238E27FC236}">
                  <a16:creationId xmlns:a16="http://schemas.microsoft.com/office/drawing/2014/main" id="{730CEB98-53B2-AD9D-0F30-0474215B4D1A}"/>
                </a:ext>
              </a:extLst>
            </p:cNvPr>
            <p:cNvSpPr txBox="1"/>
            <p:nvPr/>
          </p:nvSpPr>
          <p:spPr>
            <a:xfrm>
              <a:off x="7696685" y="4868275"/>
              <a:ext cx="1369286"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Other Sectors</a:t>
              </a:r>
            </a:p>
          </p:txBody>
        </p:sp>
      </p:grpSp>
      <p:pic>
        <p:nvPicPr>
          <p:cNvPr id="17" name="Picture 16">
            <a:extLst>
              <a:ext uri="{FF2B5EF4-FFF2-40B4-BE49-F238E27FC236}">
                <a16:creationId xmlns:a16="http://schemas.microsoft.com/office/drawing/2014/main" id="{156ACFDA-77BF-D4D0-8442-78170D1495A7}"/>
              </a:ext>
            </a:extLst>
          </p:cNvPr>
          <p:cNvPicPr>
            <a:picLocks noChangeAspect="1"/>
          </p:cNvPicPr>
          <p:nvPr/>
        </p:nvPicPr>
        <p:blipFill>
          <a:blip r:embed="rId4"/>
          <a:stretch>
            <a:fillRect/>
          </a:stretch>
        </p:blipFill>
        <p:spPr>
          <a:xfrm>
            <a:off x="7212451" y="3756561"/>
            <a:ext cx="998244" cy="978861"/>
          </a:xfrm>
          <a:prstGeom prst="rect">
            <a:avLst/>
          </a:prstGeom>
        </p:spPr>
      </p:pic>
      <p:pic>
        <p:nvPicPr>
          <p:cNvPr id="18" name="Picture 17">
            <a:extLst>
              <a:ext uri="{FF2B5EF4-FFF2-40B4-BE49-F238E27FC236}">
                <a16:creationId xmlns:a16="http://schemas.microsoft.com/office/drawing/2014/main" id="{B032FC32-5A1C-6D7C-C3B1-91A34C6B28A1}"/>
              </a:ext>
            </a:extLst>
          </p:cNvPr>
          <p:cNvPicPr>
            <a:picLocks noChangeAspect="1"/>
          </p:cNvPicPr>
          <p:nvPr/>
        </p:nvPicPr>
        <p:blipFill>
          <a:blip r:embed="rId5"/>
          <a:stretch>
            <a:fillRect/>
          </a:stretch>
        </p:blipFill>
        <p:spPr>
          <a:xfrm>
            <a:off x="7212451" y="5097749"/>
            <a:ext cx="984210" cy="978861"/>
          </a:xfrm>
          <a:prstGeom prst="rect">
            <a:avLst/>
          </a:prstGeom>
        </p:spPr>
      </p:pic>
      <p:sp>
        <p:nvSpPr>
          <p:cNvPr id="19" name="TextBox 18">
            <a:extLst>
              <a:ext uri="{FF2B5EF4-FFF2-40B4-BE49-F238E27FC236}">
                <a16:creationId xmlns:a16="http://schemas.microsoft.com/office/drawing/2014/main" id="{EBAAB0F7-CA85-BF9E-DF66-E45D150ABE7C}"/>
              </a:ext>
            </a:extLst>
          </p:cNvPr>
          <p:cNvSpPr txBox="1"/>
          <p:nvPr/>
        </p:nvSpPr>
        <p:spPr>
          <a:xfrm>
            <a:off x="6868233" y="4735422"/>
            <a:ext cx="1686680"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Energy</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Efficiency</a:t>
            </a:r>
            <a:endParaRPr lang="en-US" sz="1400" b="1" dirty="0">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98F4150C-5BE3-A1A4-0B97-F4C27ABBEF49}"/>
              </a:ext>
            </a:extLst>
          </p:cNvPr>
          <p:cNvSpPr txBox="1"/>
          <p:nvPr/>
        </p:nvSpPr>
        <p:spPr>
          <a:xfrm>
            <a:off x="7301044" y="6014728"/>
            <a:ext cx="821058"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Control</a:t>
            </a:r>
          </a:p>
        </p:txBody>
      </p:sp>
      <p:pic>
        <p:nvPicPr>
          <p:cNvPr id="23" name="Picture 22">
            <a:extLst>
              <a:ext uri="{FF2B5EF4-FFF2-40B4-BE49-F238E27FC236}">
                <a16:creationId xmlns:a16="http://schemas.microsoft.com/office/drawing/2014/main" id="{1F8B22C1-2436-DBA1-276B-57223D6A7C6E}"/>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127" l="4297" r="91172">
                        <a14:foregroundMark x1="4297" y1="24085" x2="9922" y2="24085"/>
                        <a14:foregroundMark x1="6328" y1="31831" x2="6875" y2="40423"/>
                        <a14:foregroundMark x1="88984" y1="33944" x2="91172" y2="50845"/>
                        <a14:foregroundMark x1="48594" y1="91127" x2="48594" y2="91127"/>
                        <a14:foregroundMark x1="48594" y1="91127" x2="48594" y2="91127"/>
                      </a14:backgroundRemoval>
                    </a14:imgEffect>
                  </a14:imgLayer>
                </a14:imgProps>
              </a:ext>
            </a:extLst>
          </a:blip>
          <a:stretch>
            <a:fillRect/>
          </a:stretch>
        </p:blipFill>
        <p:spPr>
          <a:xfrm>
            <a:off x="3174636" y="4095391"/>
            <a:ext cx="2646132" cy="1466398"/>
          </a:xfrm>
          <a:prstGeom prst="rect">
            <a:avLst/>
          </a:prstGeom>
        </p:spPr>
      </p:pic>
      <p:sp>
        <p:nvSpPr>
          <p:cNvPr id="24" name="TextBox 23">
            <a:extLst>
              <a:ext uri="{FF2B5EF4-FFF2-40B4-BE49-F238E27FC236}">
                <a16:creationId xmlns:a16="http://schemas.microsoft.com/office/drawing/2014/main" id="{FB796F85-EDFA-3C7D-1147-A1F526B2FD16}"/>
              </a:ext>
            </a:extLst>
          </p:cNvPr>
          <p:cNvSpPr txBox="1"/>
          <p:nvPr/>
        </p:nvSpPr>
        <p:spPr>
          <a:xfrm>
            <a:off x="3302503" y="5395517"/>
            <a:ext cx="2390398"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Building</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Energy</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Modeling</a:t>
            </a:r>
            <a:endParaRPr lang="en-US" sz="1400" b="1" dirty="0">
              <a:latin typeface="Arial" panose="020B0604020202020204" pitchFamily="34" charset="0"/>
              <a:cs typeface="Arial" panose="020B0604020202020204" pitchFamily="34" charset="0"/>
            </a:endParaRPr>
          </a:p>
        </p:txBody>
      </p:sp>
      <p:cxnSp>
        <p:nvCxnSpPr>
          <p:cNvPr id="26" name="Curved Connector 25">
            <a:extLst>
              <a:ext uri="{FF2B5EF4-FFF2-40B4-BE49-F238E27FC236}">
                <a16:creationId xmlns:a16="http://schemas.microsoft.com/office/drawing/2014/main" id="{3C6EB2C3-51D4-1988-8B59-B7C396E87C15}"/>
              </a:ext>
            </a:extLst>
          </p:cNvPr>
          <p:cNvCxnSpPr>
            <a:cxnSpLocks/>
            <a:stCxn id="23" idx="3"/>
            <a:endCxn id="17" idx="1"/>
          </p:cNvCxnSpPr>
          <p:nvPr/>
        </p:nvCxnSpPr>
        <p:spPr>
          <a:xfrm flipV="1">
            <a:off x="5820768" y="4245992"/>
            <a:ext cx="1391683" cy="58259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urved Connector 27">
            <a:extLst>
              <a:ext uri="{FF2B5EF4-FFF2-40B4-BE49-F238E27FC236}">
                <a16:creationId xmlns:a16="http://schemas.microsoft.com/office/drawing/2014/main" id="{24D18AAE-E733-6616-CF00-10584E0C26D2}"/>
              </a:ext>
            </a:extLst>
          </p:cNvPr>
          <p:cNvCxnSpPr>
            <a:stCxn id="23" idx="3"/>
            <a:endCxn id="18" idx="1"/>
          </p:cNvCxnSpPr>
          <p:nvPr/>
        </p:nvCxnSpPr>
        <p:spPr>
          <a:xfrm>
            <a:off x="5820768" y="4828590"/>
            <a:ext cx="1391683" cy="75859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8E89EB13-45EE-4F84-D180-3956F11B813F}"/>
              </a:ext>
            </a:extLst>
          </p:cNvPr>
          <p:cNvSpPr txBox="1"/>
          <p:nvPr/>
        </p:nvSpPr>
        <p:spPr>
          <a:xfrm>
            <a:off x="5869989" y="4657806"/>
            <a:ext cx="776175" cy="276999"/>
          </a:xfrm>
          <a:prstGeom prst="rect">
            <a:avLst/>
          </a:prstGeom>
          <a:noFill/>
        </p:spPr>
        <p:txBody>
          <a:bodyPr wrap="none" rtlCol="0">
            <a:spAutoFit/>
          </a:bodyPr>
          <a:lstStyle/>
          <a:p>
            <a:r>
              <a:rPr lang="en-US" sz="1200" b="1" dirty="0">
                <a:latin typeface="Arial" panose="020B0604020202020204" pitchFamily="34" charset="0"/>
                <a:cs typeface="Arial" panose="020B0604020202020204" pitchFamily="34" charset="0"/>
              </a:rPr>
              <a:t>Support</a:t>
            </a:r>
          </a:p>
        </p:txBody>
      </p:sp>
    </p:spTree>
    <p:extLst>
      <p:ext uri="{BB962C8B-B14F-4D97-AF65-F5344CB8AC3E}">
        <p14:creationId xmlns:p14="http://schemas.microsoft.com/office/powerpoint/2010/main" val="41221763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B07B-B542-532B-C211-85184AA6274C}"/>
              </a:ext>
            </a:extLst>
          </p:cNvPr>
          <p:cNvSpPr>
            <a:spLocks noGrp="1"/>
          </p:cNvSpPr>
          <p:nvPr>
            <p:ph type="title"/>
          </p:nvPr>
        </p:nvSpPr>
        <p:spPr/>
        <p:txBody>
          <a:bodyPr/>
          <a:lstStyle/>
          <a:p>
            <a:r>
              <a:rPr lang="en-US" dirty="0"/>
              <a:t>Motivation</a:t>
            </a:r>
          </a:p>
        </p:txBody>
      </p:sp>
      <p:grpSp>
        <p:nvGrpSpPr>
          <p:cNvPr id="7" name="Group 6">
            <a:extLst>
              <a:ext uri="{FF2B5EF4-FFF2-40B4-BE49-F238E27FC236}">
                <a16:creationId xmlns:a16="http://schemas.microsoft.com/office/drawing/2014/main" id="{C631D096-F563-A318-9821-6CAD19140286}"/>
              </a:ext>
            </a:extLst>
          </p:cNvPr>
          <p:cNvGrpSpPr/>
          <p:nvPr/>
        </p:nvGrpSpPr>
        <p:grpSpPr>
          <a:xfrm>
            <a:off x="304726" y="1387587"/>
            <a:ext cx="1880212" cy="1397000"/>
            <a:chOff x="5879488" y="4376479"/>
            <a:chExt cx="2646132" cy="1607903"/>
          </a:xfrm>
        </p:grpSpPr>
        <p:pic>
          <p:nvPicPr>
            <p:cNvPr id="5" name="Picture 4">
              <a:extLst>
                <a:ext uri="{FF2B5EF4-FFF2-40B4-BE49-F238E27FC236}">
                  <a16:creationId xmlns:a16="http://schemas.microsoft.com/office/drawing/2014/main" id="{09C6C8A0-2B46-B0AE-FFD7-6BA83CC7EFD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1127" l="4297" r="91172">
                          <a14:foregroundMark x1="4297" y1="24085" x2="9922" y2="24085"/>
                          <a14:foregroundMark x1="6328" y1="31831" x2="6875" y2="40423"/>
                          <a14:foregroundMark x1="88984" y1="33944" x2="91172" y2="50845"/>
                          <a14:foregroundMark x1="48594" y1="91127" x2="48594" y2="91127"/>
                          <a14:foregroundMark x1="48594" y1="91127" x2="48594" y2="91127"/>
                        </a14:backgroundRemoval>
                      </a14:imgEffect>
                    </a14:imgLayer>
                  </a14:imgProps>
                </a:ext>
              </a:extLst>
            </a:blip>
            <a:stretch>
              <a:fillRect/>
            </a:stretch>
          </p:blipFill>
          <p:spPr>
            <a:xfrm>
              <a:off x="5879488" y="4376479"/>
              <a:ext cx="2646132" cy="1466398"/>
            </a:xfrm>
            <a:prstGeom prst="rect">
              <a:avLst/>
            </a:prstGeom>
          </p:spPr>
        </p:pic>
        <p:sp>
          <p:nvSpPr>
            <p:cNvPr id="6" name="TextBox 5">
              <a:extLst>
                <a:ext uri="{FF2B5EF4-FFF2-40B4-BE49-F238E27FC236}">
                  <a16:creationId xmlns:a16="http://schemas.microsoft.com/office/drawing/2014/main" id="{DD3C3D60-D21A-494C-054F-0AF7020E0A33}"/>
                </a:ext>
              </a:extLst>
            </p:cNvPr>
            <p:cNvSpPr txBox="1"/>
            <p:nvPr/>
          </p:nvSpPr>
          <p:spPr>
            <a:xfrm>
              <a:off x="6007355" y="5676605"/>
              <a:ext cx="2390398"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Building</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Energy</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Modeling</a:t>
              </a:r>
              <a:endParaRPr lang="en-US" sz="1400" b="1" dirty="0">
                <a:latin typeface="Arial" panose="020B0604020202020204" pitchFamily="34" charset="0"/>
                <a:cs typeface="Arial" panose="020B0604020202020204" pitchFamily="34" charset="0"/>
              </a:endParaRPr>
            </a:p>
          </p:txBody>
        </p:sp>
      </p:grpSp>
      <p:sp>
        <p:nvSpPr>
          <p:cNvPr id="10" name="TextBox 9">
            <a:extLst>
              <a:ext uri="{FF2B5EF4-FFF2-40B4-BE49-F238E27FC236}">
                <a16:creationId xmlns:a16="http://schemas.microsoft.com/office/drawing/2014/main" id="{9CEA2B60-3CB3-85AF-A16F-B37278E7A54E}"/>
              </a:ext>
            </a:extLst>
          </p:cNvPr>
          <p:cNvSpPr txBox="1"/>
          <p:nvPr/>
        </p:nvSpPr>
        <p:spPr>
          <a:xfrm>
            <a:off x="114554" y="2841550"/>
            <a:ext cx="2260555" cy="523220"/>
          </a:xfrm>
          <a:prstGeom prst="rect">
            <a:avLst/>
          </a:prstGeom>
          <a:solidFill>
            <a:schemeClr val="accent6">
              <a:lumMod val="60000"/>
              <a:lumOff val="40000"/>
            </a:schemeClr>
          </a:solidFill>
        </p:spPr>
        <p:txBody>
          <a:bodyPr wrap="non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Time-consuming</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Knowledge-intensive</a:t>
            </a:r>
          </a:p>
        </p:txBody>
      </p:sp>
      <p:grpSp>
        <p:nvGrpSpPr>
          <p:cNvPr id="25" name="Group 24">
            <a:extLst>
              <a:ext uri="{FF2B5EF4-FFF2-40B4-BE49-F238E27FC236}">
                <a16:creationId xmlns:a16="http://schemas.microsoft.com/office/drawing/2014/main" id="{F6D472B6-92C5-BD7C-38A9-7B1CD7D7A2E3}"/>
              </a:ext>
            </a:extLst>
          </p:cNvPr>
          <p:cNvGrpSpPr/>
          <p:nvPr/>
        </p:nvGrpSpPr>
        <p:grpSpPr>
          <a:xfrm>
            <a:off x="3161166" y="1309108"/>
            <a:ext cx="4099199" cy="1316717"/>
            <a:chOff x="3933401" y="1657403"/>
            <a:chExt cx="4099199" cy="1316717"/>
          </a:xfrm>
        </p:grpSpPr>
        <p:pic>
          <p:nvPicPr>
            <p:cNvPr id="12" name="Picture 11">
              <a:extLst>
                <a:ext uri="{FF2B5EF4-FFF2-40B4-BE49-F238E27FC236}">
                  <a16:creationId xmlns:a16="http://schemas.microsoft.com/office/drawing/2014/main" id="{6FAAF7AB-61F7-C09B-D95B-AB5B54C62E3A}"/>
                </a:ext>
              </a:extLst>
            </p:cNvPr>
            <p:cNvPicPr>
              <a:picLocks noChangeAspect="1"/>
            </p:cNvPicPr>
            <p:nvPr/>
          </p:nvPicPr>
          <p:blipFill>
            <a:blip r:embed="rId5"/>
            <a:stretch>
              <a:fillRect/>
            </a:stretch>
          </p:blipFill>
          <p:spPr>
            <a:xfrm>
              <a:off x="4584034" y="1657403"/>
              <a:ext cx="589433" cy="562018"/>
            </a:xfrm>
            <a:prstGeom prst="rect">
              <a:avLst/>
            </a:prstGeom>
          </p:spPr>
        </p:pic>
        <p:sp>
          <p:nvSpPr>
            <p:cNvPr id="13" name="TextBox 12">
              <a:extLst>
                <a:ext uri="{FF2B5EF4-FFF2-40B4-BE49-F238E27FC236}">
                  <a16:creationId xmlns:a16="http://schemas.microsoft.com/office/drawing/2014/main" id="{CA9F3B61-7C0C-C415-3A0F-DB2678519788}"/>
                </a:ext>
              </a:extLst>
            </p:cNvPr>
            <p:cNvSpPr txBox="1"/>
            <p:nvPr/>
          </p:nvSpPr>
          <p:spPr>
            <a:xfrm>
              <a:off x="3933401" y="2180623"/>
              <a:ext cx="1625766"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GUI: </a:t>
              </a:r>
              <a:r>
                <a:rPr lang="en-US" sz="1400" b="1" dirty="0" err="1">
                  <a:latin typeface="Arial" panose="020B0604020202020204" pitchFamily="34" charset="0"/>
                  <a:cs typeface="Arial" panose="020B0604020202020204" pitchFamily="34" charset="0"/>
                </a:rPr>
                <a:t>OpenStudio</a:t>
              </a:r>
              <a:endParaRPr lang="en-US" sz="1400" b="1"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E79DC064-4A43-95C4-8F00-182A1CCEEA37}"/>
                </a:ext>
              </a:extLst>
            </p:cNvPr>
            <p:cNvSpPr txBox="1"/>
            <p:nvPr/>
          </p:nvSpPr>
          <p:spPr>
            <a:xfrm>
              <a:off x="3933401" y="2450900"/>
              <a:ext cx="4099199" cy="523220"/>
            </a:xfrm>
            <a:prstGeom prst="rect">
              <a:avLst/>
            </a:prstGeom>
            <a:solidFill>
              <a:schemeClr val="accent6">
                <a:lumMod val="20000"/>
                <a:lumOff val="80000"/>
              </a:schemeClr>
            </a:solidFill>
          </p:spPr>
          <p:txBody>
            <a:bodyPr wrap="non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Software familiarity</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Assigning tons of settings and parameters</a:t>
              </a:r>
            </a:p>
          </p:txBody>
        </p:sp>
      </p:grpSp>
      <p:grpSp>
        <p:nvGrpSpPr>
          <p:cNvPr id="24" name="Group 23">
            <a:extLst>
              <a:ext uri="{FF2B5EF4-FFF2-40B4-BE49-F238E27FC236}">
                <a16:creationId xmlns:a16="http://schemas.microsoft.com/office/drawing/2014/main" id="{A8605504-2432-7586-1637-D8F07622D790}"/>
              </a:ext>
            </a:extLst>
          </p:cNvPr>
          <p:cNvGrpSpPr/>
          <p:nvPr/>
        </p:nvGrpSpPr>
        <p:grpSpPr>
          <a:xfrm>
            <a:off x="3161166" y="2625825"/>
            <a:ext cx="1992853" cy="1380996"/>
            <a:chOff x="3933401" y="3505887"/>
            <a:chExt cx="1992853" cy="1380996"/>
          </a:xfrm>
        </p:grpSpPr>
        <p:sp>
          <p:nvSpPr>
            <p:cNvPr id="15" name="TextBox 14">
              <a:extLst>
                <a:ext uri="{FF2B5EF4-FFF2-40B4-BE49-F238E27FC236}">
                  <a16:creationId xmlns:a16="http://schemas.microsoft.com/office/drawing/2014/main" id="{99DFA04F-AB66-E1DE-0E6D-C5CAC3FB90E4}"/>
                </a:ext>
              </a:extLst>
            </p:cNvPr>
            <p:cNvSpPr txBox="1"/>
            <p:nvPr/>
          </p:nvSpPr>
          <p:spPr>
            <a:xfrm>
              <a:off x="3933401" y="4055886"/>
              <a:ext cx="1677062" cy="307777"/>
            </a:xfrm>
            <a:prstGeom prst="rect">
              <a:avLst/>
            </a:prstGeom>
            <a:noFill/>
          </p:spPr>
          <p:txBody>
            <a:bodyPr wrap="none" rtlCol="0">
              <a:spAutoFit/>
            </a:bodyPr>
            <a:lstStyle/>
            <a:p>
              <a:pPr algn="ctr"/>
              <a:r>
                <a:rPr lang="en-US" sz="1400" b="1" dirty="0" err="1">
                  <a:latin typeface="Arial" panose="020B0604020202020204" pitchFamily="34" charset="0"/>
                  <a:cs typeface="Arial" panose="020B0604020202020204" pitchFamily="34" charset="0"/>
                </a:rPr>
                <a:t>PyPackage</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Eppy</a:t>
              </a:r>
              <a:endParaRPr lang="en-US" sz="1400" b="1" dirty="0">
                <a:latin typeface="Arial" panose="020B0604020202020204" pitchFamily="34" charset="0"/>
                <a:cs typeface="Arial" panose="020B0604020202020204" pitchFamily="34" charset="0"/>
              </a:endParaRPr>
            </a:p>
          </p:txBody>
        </p:sp>
        <p:pic>
          <p:nvPicPr>
            <p:cNvPr id="16" name="Picture 15">
              <a:extLst>
                <a:ext uri="{FF2B5EF4-FFF2-40B4-BE49-F238E27FC236}">
                  <a16:creationId xmlns:a16="http://schemas.microsoft.com/office/drawing/2014/main" id="{83073E52-57C4-09D2-1DD3-6394033F4F13}"/>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4527287" y="3505887"/>
              <a:ext cx="668461" cy="549999"/>
            </a:xfrm>
            <a:prstGeom prst="rect">
              <a:avLst/>
            </a:prstGeom>
          </p:spPr>
        </p:pic>
        <p:sp>
          <p:nvSpPr>
            <p:cNvPr id="23" name="TextBox 22">
              <a:extLst>
                <a:ext uri="{FF2B5EF4-FFF2-40B4-BE49-F238E27FC236}">
                  <a16:creationId xmlns:a16="http://schemas.microsoft.com/office/drawing/2014/main" id="{277CB5FA-F58B-F2B3-586B-68C934735FEC}"/>
                </a:ext>
              </a:extLst>
            </p:cNvPr>
            <p:cNvSpPr txBox="1"/>
            <p:nvPr/>
          </p:nvSpPr>
          <p:spPr>
            <a:xfrm>
              <a:off x="3933401" y="4363663"/>
              <a:ext cx="1992853" cy="523220"/>
            </a:xfrm>
            <a:prstGeom prst="rect">
              <a:avLst/>
            </a:prstGeom>
            <a:solidFill>
              <a:schemeClr val="accent6">
                <a:lumMod val="20000"/>
                <a:lumOff val="80000"/>
              </a:schemeClr>
            </a:solidFill>
          </p:spPr>
          <p:txBody>
            <a:bodyPr wrap="non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Coding skills</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Manual modifying</a:t>
              </a:r>
            </a:p>
          </p:txBody>
        </p:sp>
      </p:grpSp>
      <p:cxnSp>
        <p:nvCxnSpPr>
          <p:cNvPr id="30" name="Curved Connector 29">
            <a:extLst>
              <a:ext uri="{FF2B5EF4-FFF2-40B4-BE49-F238E27FC236}">
                <a16:creationId xmlns:a16="http://schemas.microsoft.com/office/drawing/2014/main" id="{3332E6C0-BA0F-4073-4A13-7B427BBE6A60}"/>
              </a:ext>
            </a:extLst>
          </p:cNvPr>
          <p:cNvCxnSpPr>
            <a:cxnSpLocks/>
            <a:stCxn id="5" idx="3"/>
          </p:cNvCxnSpPr>
          <p:nvPr/>
        </p:nvCxnSpPr>
        <p:spPr>
          <a:xfrm flipV="1">
            <a:off x="2184938" y="1504402"/>
            <a:ext cx="1370418" cy="52021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Curved Connector 31">
            <a:extLst>
              <a:ext uri="{FF2B5EF4-FFF2-40B4-BE49-F238E27FC236}">
                <a16:creationId xmlns:a16="http://schemas.microsoft.com/office/drawing/2014/main" id="{F4A7133F-AEBC-2E3A-062C-EC3831BA95DF}"/>
              </a:ext>
            </a:extLst>
          </p:cNvPr>
          <p:cNvCxnSpPr>
            <a:stCxn id="5" idx="3"/>
          </p:cNvCxnSpPr>
          <p:nvPr/>
        </p:nvCxnSpPr>
        <p:spPr>
          <a:xfrm>
            <a:off x="2184938" y="2024615"/>
            <a:ext cx="1358362" cy="90645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8976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B07B-B542-532B-C211-85184AA6274C}"/>
              </a:ext>
            </a:extLst>
          </p:cNvPr>
          <p:cNvSpPr>
            <a:spLocks noGrp="1"/>
          </p:cNvSpPr>
          <p:nvPr>
            <p:ph type="title"/>
          </p:nvPr>
        </p:nvSpPr>
        <p:spPr/>
        <p:txBody>
          <a:bodyPr/>
          <a:lstStyle/>
          <a:p>
            <a:r>
              <a:rPr lang="en-US" dirty="0"/>
              <a:t>Motivation</a:t>
            </a:r>
          </a:p>
        </p:txBody>
      </p:sp>
      <p:grpSp>
        <p:nvGrpSpPr>
          <p:cNvPr id="7" name="Group 6">
            <a:extLst>
              <a:ext uri="{FF2B5EF4-FFF2-40B4-BE49-F238E27FC236}">
                <a16:creationId xmlns:a16="http://schemas.microsoft.com/office/drawing/2014/main" id="{C631D096-F563-A318-9821-6CAD19140286}"/>
              </a:ext>
            </a:extLst>
          </p:cNvPr>
          <p:cNvGrpSpPr/>
          <p:nvPr/>
        </p:nvGrpSpPr>
        <p:grpSpPr>
          <a:xfrm>
            <a:off x="304726" y="1387587"/>
            <a:ext cx="1880212" cy="1397000"/>
            <a:chOff x="5879488" y="4376479"/>
            <a:chExt cx="2646132" cy="1607903"/>
          </a:xfrm>
        </p:grpSpPr>
        <p:pic>
          <p:nvPicPr>
            <p:cNvPr id="5" name="Picture 4">
              <a:extLst>
                <a:ext uri="{FF2B5EF4-FFF2-40B4-BE49-F238E27FC236}">
                  <a16:creationId xmlns:a16="http://schemas.microsoft.com/office/drawing/2014/main" id="{09C6C8A0-2B46-B0AE-FFD7-6BA83CC7EFD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1127" l="4297" r="91172">
                          <a14:foregroundMark x1="4297" y1="24085" x2="9922" y2="24085"/>
                          <a14:foregroundMark x1="6328" y1="31831" x2="6875" y2="40423"/>
                          <a14:foregroundMark x1="88984" y1="33944" x2="91172" y2="50845"/>
                          <a14:foregroundMark x1="48594" y1="91127" x2="48594" y2="91127"/>
                          <a14:foregroundMark x1="48594" y1="91127" x2="48594" y2="91127"/>
                        </a14:backgroundRemoval>
                      </a14:imgEffect>
                    </a14:imgLayer>
                  </a14:imgProps>
                </a:ext>
              </a:extLst>
            </a:blip>
            <a:stretch>
              <a:fillRect/>
            </a:stretch>
          </p:blipFill>
          <p:spPr>
            <a:xfrm>
              <a:off x="5879488" y="4376479"/>
              <a:ext cx="2646132" cy="1466398"/>
            </a:xfrm>
            <a:prstGeom prst="rect">
              <a:avLst/>
            </a:prstGeom>
          </p:spPr>
        </p:pic>
        <p:sp>
          <p:nvSpPr>
            <p:cNvPr id="6" name="TextBox 5">
              <a:extLst>
                <a:ext uri="{FF2B5EF4-FFF2-40B4-BE49-F238E27FC236}">
                  <a16:creationId xmlns:a16="http://schemas.microsoft.com/office/drawing/2014/main" id="{DD3C3D60-D21A-494C-054F-0AF7020E0A33}"/>
                </a:ext>
              </a:extLst>
            </p:cNvPr>
            <p:cNvSpPr txBox="1"/>
            <p:nvPr/>
          </p:nvSpPr>
          <p:spPr>
            <a:xfrm>
              <a:off x="6007355" y="5676605"/>
              <a:ext cx="2390398"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Building</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Energy</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Modeling</a:t>
              </a:r>
              <a:endParaRPr lang="en-US" sz="1400" b="1" dirty="0">
                <a:latin typeface="Arial" panose="020B0604020202020204" pitchFamily="34" charset="0"/>
                <a:cs typeface="Arial" panose="020B0604020202020204" pitchFamily="34" charset="0"/>
              </a:endParaRPr>
            </a:p>
          </p:txBody>
        </p:sp>
      </p:grpSp>
      <p:sp>
        <p:nvSpPr>
          <p:cNvPr id="10" name="TextBox 9">
            <a:extLst>
              <a:ext uri="{FF2B5EF4-FFF2-40B4-BE49-F238E27FC236}">
                <a16:creationId xmlns:a16="http://schemas.microsoft.com/office/drawing/2014/main" id="{9CEA2B60-3CB3-85AF-A16F-B37278E7A54E}"/>
              </a:ext>
            </a:extLst>
          </p:cNvPr>
          <p:cNvSpPr txBox="1"/>
          <p:nvPr/>
        </p:nvSpPr>
        <p:spPr>
          <a:xfrm>
            <a:off x="114554" y="2841550"/>
            <a:ext cx="2260555" cy="523220"/>
          </a:xfrm>
          <a:prstGeom prst="rect">
            <a:avLst/>
          </a:prstGeom>
          <a:solidFill>
            <a:schemeClr val="accent6">
              <a:lumMod val="60000"/>
              <a:lumOff val="40000"/>
            </a:schemeClr>
          </a:solidFill>
        </p:spPr>
        <p:txBody>
          <a:bodyPr wrap="non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Time-consuming</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Knowledge-intensive</a:t>
            </a:r>
          </a:p>
        </p:txBody>
      </p:sp>
      <p:grpSp>
        <p:nvGrpSpPr>
          <p:cNvPr id="25" name="Group 24">
            <a:extLst>
              <a:ext uri="{FF2B5EF4-FFF2-40B4-BE49-F238E27FC236}">
                <a16:creationId xmlns:a16="http://schemas.microsoft.com/office/drawing/2014/main" id="{F6D472B6-92C5-BD7C-38A9-7B1CD7D7A2E3}"/>
              </a:ext>
            </a:extLst>
          </p:cNvPr>
          <p:cNvGrpSpPr/>
          <p:nvPr/>
        </p:nvGrpSpPr>
        <p:grpSpPr>
          <a:xfrm>
            <a:off x="3161166" y="1309108"/>
            <a:ext cx="4099199" cy="1316717"/>
            <a:chOff x="3933401" y="1657403"/>
            <a:chExt cx="4099199" cy="1316717"/>
          </a:xfrm>
        </p:grpSpPr>
        <p:pic>
          <p:nvPicPr>
            <p:cNvPr id="12" name="Picture 11">
              <a:extLst>
                <a:ext uri="{FF2B5EF4-FFF2-40B4-BE49-F238E27FC236}">
                  <a16:creationId xmlns:a16="http://schemas.microsoft.com/office/drawing/2014/main" id="{6FAAF7AB-61F7-C09B-D95B-AB5B54C62E3A}"/>
                </a:ext>
              </a:extLst>
            </p:cNvPr>
            <p:cNvPicPr>
              <a:picLocks noChangeAspect="1"/>
            </p:cNvPicPr>
            <p:nvPr/>
          </p:nvPicPr>
          <p:blipFill>
            <a:blip r:embed="rId5"/>
            <a:stretch>
              <a:fillRect/>
            </a:stretch>
          </p:blipFill>
          <p:spPr>
            <a:xfrm>
              <a:off x="4584034" y="1657403"/>
              <a:ext cx="589433" cy="562018"/>
            </a:xfrm>
            <a:prstGeom prst="rect">
              <a:avLst/>
            </a:prstGeom>
          </p:spPr>
        </p:pic>
        <p:sp>
          <p:nvSpPr>
            <p:cNvPr id="13" name="TextBox 12">
              <a:extLst>
                <a:ext uri="{FF2B5EF4-FFF2-40B4-BE49-F238E27FC236}">
                  <a16:creationId xmlns:a16="http://schemas.microsoft.com/office/drawing/2014/main" id="{CA9F3B61-7C0C-C415-3A0F-DB2678519788}"/>
                </a:ext>
              </a:extLst>
            </p:cNvPr>
            <p:cNvSpPr txBox="1"/>
            <p:nvPr/>
          </p:nvSpPr>
          <p:spPr>
            <a:xfrm>
              <a:off x="3933401" y="2180623"/>
              <a:ext cx="1625766"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GUI: </a:t>
              </a:r>
              <a:r>
                <a:rPr lang="en-US" sz="1400" b="1" dirty="0" err="1">
                  <a:latin typeface="Arial" panose="020B0604020202020204" pitchFamily="34" charset="0"/>
                  <a:cs typeface="Arial" panose="020B0604020202020204" pitchFamily="34" charset="0"/>
                </a:rPr>
                <a:t>OpenStudio</a:t>
              </a:r>
              <a:endParaRPr lang="en-US" sz="1400" b="1"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E79DC064-4A43-95C4-8F00-182A1CCEEA37}"/>
                </a:ext>
              </a:extLst>
            </p:cNvPr>
            <p:cNvSpPr txBox="1"/>
            <p:nvPr/>
          </p:nvSpPr>
          <p:spPr>
            <a:xfrm>
              <a:off x="3933401" y="2450900"/>
              <a:ext cx="4099199" cy="523220"/>
            </a:xfrm>
            <a:prstGeom prst="rect">
              <a:avLst/>
            </a:prstGeom>
            <a:solidFill>
              <a:schemeClr val="accent6">
                <a:lumMod val="20000"/>
                <a:lumOff val="80000"/>
              </a:schemeClr>
            </a:solidFill>
          </p:spPr>
          <p:txBody>
            <a:bodyPr wrap="non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Software familiarity</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Assigning tons of settings and parameters</a:t>
              </a:r>
            </a:p>
          </p:txBody>
        </p:sp>
      </p:grpSp>
      <p:grpSp>
        <p:nvGrpSpPr>
          <p:cNvPr id="24" name="Group 23">
            <a:extLst>
              <a:ext uri="{FF2B5EF4-FFF2-40B4-BE49-F238E27FC236}">
                <a16:creationId xmlns:a16="http://schemas.microsoft.com/office/drawing/2014/main" id="{A8605504-2432-7586-1637-D8F07622D790}"/>
              </a:ext>
            </a:extLst>
          </p:cNvPr>
          <p:cNvGrpSpPr/>
          <p:nvPr/>
        </p:nvGrpSpPr>
        <p:grpSpPr>
          <a:xfrm>
            <a:off x="3161166" y="2625825"/>
            <a:ext cx="1992853" cy="1380996"/>
            <a:chOff x="3933401" y="3505887"/>
            <a:chExt cx="1992853" cy="1380996"/>
          </a:xfrm>
        </p:grpSpPr>
        <p:sp>
          <p:nvSpPr>
            <p:cNvPr id="15" name="TextBox 14">
              <a:extLst>
                <a:ext uri="{FF2B5EF4-FFF2-40B4-BE49-F238E27FC236}">
                  <a16:creationId xmlns:a16="http://schemas.microsoft.com/office/drawing/2014/main" id="{99DFA04F-AB66-E1DE-0E6D-C5CAC3FB90E4}"/>
                </a:ext>
              </a:extLst>
            </p:cNvPr>
            <p:cNvSpPr txBox="1"/>
            <p:nvPr/>
          </p:nvSpPr>
          <p:spPr>
            <a:xfrm>
              <a:off x="3933401" y="4055886"/>
              <a:ext cx="1677062" cy="307777"/>
            </a:xfrm>
            <a:prstGeom prst="rect">
              <a:avLst/>
            </a:prstGeom>
            <a:noFill/>
          </p:spPr>
          <p:txBody>
            <a:bodyPr wrap="none" rtlCol="0">
              <a:spAutoFit/>
            </a:bodyPr>
            <a:lstStyle/>
            <a:p>
              <a:pPr algn="ctr"/>
              <a:r>
                <a:rPr lang="en-US" sz="1400" b="1" dirty="0" err="1">
                  <a:latin typeface="Arial" panose="020B0604020202020204" pitchFamily="34" charset="0"/>
                  <a:cs typeface="Arial" panose="020B0604020202020204" pitchFamily="34" charset="0"/>
                </a:rPr>
                <a:t>PyPackage</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Eppy</a:t>
              </a:r>
              <a:endParaRPr lang="en-US" sz="1400" b="1" dirty="0">
                <a:latin typeface="Arial" panose="020B0604020202020204" pitchFamily="34" charset="0"/>
                <a:cs typeface="Arial" panose="020B0604020202020204" pitchFamily="34" charset="0"/>
              </a:endParaRPr>
            </a:p>
          </p:txBody>
        </p:sp>
        <p:pic>
          <p:nvPicPr>
            <p:cNvPr id="16" name="Picture 15">
              <a:extLst>
                <a:ext uri="{FF2B5EF4-FFF2-40B4-BE49-F238E27FC236}">
                  <a16:creationId xmlns:a16="http://schemas.microsoft.com/office/drawing/2014/main" id="{83073E52-57C4-09D2-1DD3-6394033F4F13}"/>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4527287" y="3505887"/>
              <a:ext cx="668461" cy="549999"/>
            </a:xfrm>
            <a:prstGeom prst="rect">
              <a:avLst/>
            </a:prstGeom>
          </p:spPr>
        </p:pic>
        <p:sp>
          <p:nvSpPr>
            <p:cNvPr id="23" name="TextBox 22">
              <a:extLst>
                <a:ext uri="{FF2B5EF4-FFF2-40B4-BE49-F238E27FC236}">
                  <a16:creationId xmlns:a16="http://schemas.microsoft.com/office/drawing/2014/main" id="{277CB5FA-F58B-F2B3-586B-68C934735FEC}"/>
                </a:ext>
              </a:extLst>
            </p:cNvPr>
            <p:cNvSpPr txBox="1"/>
            <p:nvPr/>
          </p:nvSpPr>
          <p:spPr>
            <a:xfrm>
              <a:off x="3933401" y="4363663"/>
              <a:ext cx="1992853" cy="523220"/>
            </a:xfrm>
            <a:prstGeom prst="rect">
              <a:avLst/>
            </a:prstGeom>
            <a:solidFill>
              <a:schemeClr val="accent6">
                <a:lumMod val="20000"/>
                <a:lumOff val="80000"/>
              </a:schemeClr>
            </a:solidFill>
          </p:spPr>
          <p:txBody>
            <a:bodyPr wrap="non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Coding skills</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Manual modifying</a:t>
              </a:r>
            </a:p>
          </p:txBody>
        </p:sp>
      </p:grpSp>
      <p:pic>
        <p:nvPicPr>
          <p:cNvPr id="26" name="Picture 25">
            <a:extLst>
              <a:ext uri="{FF2B5EF4-FFF2-40B4-BE49-F238E27FC236}">
                <a16:creationId xmlns:a16="http://schemas.microsoft.com/office/drawing/2014/main" id="{729F21A0-6287-F431-B148-9559CED45B0D}"/>
              </a:ext>
            </a:extLst>
          </p:cNvPr>
          <p:cNvPicPr>
            <a:picLocks noChangeAspect="1"/>
          </p:cNvPicPr>
          <p:nvPr/>
        </p:nvPicPr>
        <p:blipFill>
          <a:blip r:embed="rId8"/>
          <a:stretch>
            <a:fillRect/>
          </a:stretch>
        </p:blipFill>
        <p:spPr>
          <a:xfrm>
            <a:off x="595696" y="4218582"/>
            <a:ext cx="1130086" cy="1130086"/>
          </a:xfrm>
          <a:prstGeom prst="rect">
            <a:avLst/>
          </a:prstGeom>
        </p:spPr>
      </p:pic>
      <p:sp>
        <p:nvSpPr>
          <p:cNvPr id="27" name="TextBox 26">
            <a:extLst>
              <a:ext uri="{FF2B5EF4-FFF2-40B4-BE49-F238E27FC236}">
                <a16:creationId xmlns:a16="http://schemas.microsoft.com/office/drawing/2014/main" id="{DF36193B-8A40-1642-F0A3-CE1557F2EA31}"/>
              </a:ext>
            </a:extLst>
          </p:cNvPr>
          <p:cNvSpPr txBox="1"/>
          <p:nvPr/>
        </p:nvSpPr>
        <p:spPr>
          <a:xfrm>
            <a:off x="92227" y="5258512"/>
            <a:ext cx="2130711"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Large Language Model</a:t>
            </a:r>
          </a:p>
        </p:txBody>
      </p:sp>
      <p:cxnSp>
        <p:nvCxnSpPr>
          <p:cNvPr id="30" name="Curved Connector 29">
            <a:extLst>
              <a:ext uri="{FF2B5EF4-FFF2-40B4-BE49-F238E27FC236}">
                <a16:creationId xmlns:a16="http://schemas.microsoft.com/office/drawing/2014/main" id="{3332E6C0-BA0F-4073-4A13-7B427BBE6A60}"/>
              </a:ext>
            </a:extLst>
          </p:cNvPr>
          <p:cNvCxnSpPr>
            <a:cxnSpLocks/>
            <a:stCxn id="5" idx="3"/>
          </p:cNvCxnSpPr>
          <p:nvPr/>
        </p:nvCxnSpPr>
        <p:spPr>
          <a:xfrm flipV="1">
            <a:off x="2184938" y="1504402"/>
            <a:ext cx="1370418" cy="52021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Curved Connector 31">
            <a:extLst>
              <a:ext uri="{FF2B5EF4-FFF2-40B4-BE49-F238E27FC236}">
                <a16:creationId xmlns:a16="http://schemas.microsoft.com/office/drawing/2014/main" id="{F4A7133F-AEBC-2E3A-062C-EC3831BA95DF}"/>
              </a:ext>
            </a:extLst>
          </p:cNvPr>
          <p:cNvCxnSpPr>
            <a:stCxn id="5" idx="3"/>
          </p:cNvCxnSpPr>
          <p:nvPr/>
        </p:nvCxnSpPr>
        <p:spPr>
          <a:xfrm>
            <a:off x="2184938" y="2024615"/>
            <a:ext cx="1358362" cy="90645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50" name="Picture 49">
            <a:extLst>
              <a:ext uri="{FF2B5EF4-FFF2-40B4-BE49-F238E27FC236}">
                <a16:creationId xmlns:a16="http://schemas.microsoft.com/office/drawing/2014/main" id="{F576E4BB-F199-F2AD-0270-3E8E1AEA2A91}"/>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Lst>
          </a:blip>
          <a:stretch>
            <a:fillRect/>
          </a:stretch>
        </p:blipFill>
        <p:spPr>
          <a:xfrm>
            <a:off x="4754074" y="4420329"/>
            <a:ext cx="1130086" cy="936742"/>
          </a:xfrm>
          <a:prstGeom prst="rect">
            <a:avLst/>
          </a:prstGeom>
        </p:spPr>
      </p:pic>
      <p:pic>
        <p:nvPicPr>
          <p:cNvPr id="51" name="Google Shape;381;p65">
            <a:extLst>
              <a:ext uri="{FF2B5EF4-FFF2-40B4-BE49-F238E27FC236}">
                <a16:creationId xmlns:a16="http://schemas.microsoft.com/office/drawing/2014/main" id="{A8E7A6F5-1C33-8340-6DFF-B44AB876E13A}"/>
              </a:ext>
            </a:extLst>
          </p:cNvPr>
          <p:cNvPicPr preferRelativeResize="0"/>
          <p:nvPr/>
        </p:nvPicPr>
        <p:blipFill>
          <a:blip r:embed="rId11">
            <a:alphaModFix/>
          </a:blip>
          <a:stretch>
            <a:fillRect/>
          </a:stretch>
        </p:blipFill>
        <p:spPr>
          <a:xfrm>
            <a:off x="5803126" y="4842180"/>
            <a:ext cx="902002" cy="902002"/>
          </a:xfrm>
          <a:prstGeom prst="rect">
            <a:avLst/>
          </a:prstGeom>
          <a:noFill/>
          <a:ln>
            <a:noFill/>
          </a:ln>
        </p:spPr>
      </p:pic>
      <p:cxnSp>
        <p:nvCxnSpPr>
          <p:cNvPr id="52" name="Curved Connector 51">
            <a:extLst>
              <a:ext uri="{FF2B5EF4-FFF2-40B4-BE49-F238E27FC236}">
                <a16:creationId xmlns:a16="http://schemas.microsoft.com/office/drawing/2014/main" id="{35945A79-F8D5-7362-0224-7FBDE4391989}"/>
              </a:ext>
            </a:extLst>
          </p:cNvPr>
          <p:cNvCxnSpPr>
            <a:cxnSpLocks/>
            <a:stCxn id="26" idx="3"/>
          </p:cNvCxnSpPr>
          <p:nvPr/>
        </p:nvCxnSpPr>
        <p:spPr>
          <a:xfrm>
            <a:off x="1725782" y="4783625"/>
            <a:ext cx="2947258" cy="30117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Curved Connector 52">
            <a:extLst>
              <a:ext uri="{FF2B5EF4-FFF2-40B4-BE49-F238E27FC236}">
                <a16:creationId xmlns:a16="http://schemas.microsoft.com/office/drawing/2014/main" id="{FDFC931E-AFEE-B39C-6FA7-CEF6B4996FA8}"/>
              </a:ext>
            </a:extLst>
          </p:cNvPr>
          <p:cNvCxnSpPr>
            <a:cxnSpLocks/>
          </p:cNvCxnSpPr>
          <p:nvPr/>
        </p:nvCxnSpPr>
        <p:spPr>
          <a:xfrm>
            <a:off x="1725782" y="4783625"/>
            <a:ext cx="4077344" cy="794652"/>
          </a:xfrm>
          <a:prstGeom prst="curvedConnector3">
            <a:avLst>
              <a:gd name="adj1" fmla="val 34115"/>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2EE09754-88C5-93BE-EFDE-7638C01FCF11}"/>
              </a:ext>
            </a:extLst>
          </p:cNvPr>
          <p:cNvSpPr txBox="1"/>
          <p:nvPr/>
        </p:nvSpPr>
        <p:spPr>
          <a:xfrm>
            <a:off x="92228" y="5563760"/>
            <a:ext cx="3719572" cy="954107"/>
          </a:xfrm>
          <a:prstGeom prst="rect">
            <a:avLst/>
          </a:prstGeom>
          <a:solidFill>
            <a:schemeClr val="accent5">
              <a:lumMod val="60000"/>
              <a:lumOff val="40000"/>
            </a:schemeClr>
          </a:solidFill>
        </p:spPr>
        <p:txBody>
          <a:bodyPr wrap="squar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Be pre-trained to capture contextual information within natural language</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Billions of parameters with fine-tuning to handle specific downstream tasks</a:t>
            </a:r>
          </a:p>
        </p:txBody>
      </p:sp>
      <p:sp>
        <p:nvSpPr>
          <p:cNvPr id="65" name="TextBox 64">
            <a:extLst>
              <a:ext uri="{FF2B5EF4-FFF2-40B4-BE49-F238E27FC236}">
                <a16:creationId xmlns:a16="http://schemas.microsoft.com/office/drawing/2014/main" id="{3C7B11A7-3001-0350-7932-B73D57F97FCE}"/>
              </a:ext>
            </a:extLst>
          </p:cNvPr>
          <p:cNvSpPr txBox="1"/>
          <p:nvPr/>
        </p:nvSpPr>
        <p:spPr>
          <a:xfrm>
            <a:off x="3838834" y="5753794"/>
            <a:ext cx="3829403" cy="738664"/>
          </a:xfrm>
          <a:prstGeom prst="rect">
            <a:avLst/>
          </a:prstGeom>
          <a:noFill/>
        </p:spPr>
        <p:txBody>
          <a:bodyPr wrap="square" rtlCol="0">
            <a:spAutoFit/>
          </a:bodyPr>
          <a:lstStyle/>
          <a:p>
            <a:r>
              <a:rPr lang="en-US" sz="1400" b="1" dirty="0">
                <a:latin typeface="Arial" panose="020B0604020202020204" pitchFamily="34" charset="0"/>
                <a:cs typeface="Arial" panose="020B0604020202020204" pitchFamily="34" charset="0"/>
              </a:rPr>
              <a:t>NLP tasks: QA, Summary, Translation, etc.</a:t>
            </a:r>
          </a:p>
          <a:p>
            <a:r>
              <a:rPr lang="en-US" sz="1400" b="1" dirty="0">
                <a:latin typeface="Arial" panose="020B0604020202020204" pitchFamily="34" charset="0"/>
                <a:cs typeface="Arial" panose="020B0604020202020204" pitchFamily="34" charset="0"/>
              </a:rPr>
              <a:t>Other applications: Medical assistant</a:t>
            </a:r>
            <a:r>
              <a:rPr lang="en-US" altLang="zh-CN" sz="1400" b="1" dirty="0">
                <a:latin typeface="Arial" panose="020B0604020202020204" pitchFamily="34" charset="0"/>
                <a:cs typeface="Arial" panose="020B0604020202020204" pitchFamily="34" charset="0"/>
              </a:rPr>
              <a:t>, </a:t>
            </a:r>
            <a:r>
              <a:rPr lang="en-US" sz="1400" b="1" dirty="0">
                <a:latin typeface="Arial" panose="020B0604020202020204" pitchFamily="34" charset="0"/>
                <a:cs typeface="Arial" panose="020B0604020202020204" pitchFamily="34" charset="0"/>
              </a:rPr>
              <a:t>consultor, etc.</a:t>
            </a:r>
          </a:p>
        </p:txBody>
      </p:sp>
    </p:spTree>
    <p:extLst>
      <p:ext uri="{BB962C8B-B14F-4D97-AF65-F5344CB8AC3E}">
        <p14:creationId xmlns:p14="http://schemas.microsoft.com/office/powerpoint/2010/main" val="1726367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B07B-B542-532B-C211-85184AA6274C}"/>
              </a:ext>
            </a:extLst>
          </p:cNvPr>
          <p:cNvSpPr>
            <a:spLocks noGrp="1"/>
          </p:cNvSpPr>
          <p:nvPr>
            <p:ph type="title"/>
          </p:nvPr>
        </p:nvSpPr>
        <p:spPr/>
        <p:txBody>
          <a:bodyPr/>
          <a:lstStyle/>
          <a:p>
            <a:r>
              <a:rPr lang="en-US" dirty="0"/>
              <a:t>Motivation</a:t>
            </a:r>
          </a:p>
        </p:txBody>
      </p:sp>
      <p:grpSp>
        <p:nvGrpSpPr>
          <p:cNvPr id="7" name="Group 6">
            <a:extLst>
              <a:ext uri="{FF2B5EF4-FFF2-40B4-BE49-F238E27FC236}">
                <a16:creationId xmlns:a16="http://schemas.microsoft.com/office/drawing/2014/main" id="{C631D096-F563-A318-9821-6CAD19140286}"/>
              </a:ext>
            </a:extLst>
          </p:cNvPr>
          <p:cNvGrpSpPr/>
          <p:nvPr/>
        </p:nvGrpSpPr>
        <p:grpSpPr>
          <a:xfrm>
            <a:off x="304726" y="1387587"/>
            <a:ext cx="1880212" cy="1397000"/>
            <a:chOff x="5879488" y="4376479"/>
            <a:chExt cx="2646132" cy="1607903"/>
          </a:xfrm>
        </p:grpSpPr>
        <p:pic>
          <p:nvPicPr>
            <p:cNvPr id="5" name="Picture 4">
              <a:extLst>
                <a:ext uri="{FF2B5EF4-FFF2-40B4-BE49-F238E27FC236}">
                  <a16:creationId xmlns:a16="http://schemas.microsoft.com/office/drawing/2014/main" id="{09C6C8A0-2B46-B0AE-FFD7-6BA83CC7EFD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1127" l="4297" r="91172">
                          <a14:foregroundMark x1="4297" y1="24085" x2="9922" y2="24085"/>
                          <a14:foregroundMark x1="6328" y1="31831" x2="6875" y2="40423"/>
                          <a14:foregroundMark x1="88984" y1="33944" x2="91172" y2="50845"/>
                          <a14:foregroundMark x1="48594" y1="91127" x2="48594" y2="91127"/>
                          <a14:foregroundMark x1="48594" y1="91127" x2="48594" y2="91127"/>
                        </a14:backgroundRemoval>
                      </a14:imgEffect>
                    </a14:imgLayer>
                  </a14:imgProps>
                </a:ext>
              </a:extLst>
            </a:blip>
            <a:stretch>
              <a:fillRect/>
            </a:stretch>
          </p:blipFill>
          <p:spPr>
            <a:xfrm>
              <a:off x="5879488" y="4376479"/>
              <a:ext cx="2646132" cy="1466398"/>
            </a:xfrm>
            <a:prstGeom prst="rect">
              <a:avLst/>
            </a:prstGeom>
          </p:spPr>
        </p:pic>
        <p:sp>
          <p:nvSpPr>
            <p:cNvPr id="6" name="TextBox 5">
              <a:extLst>
                <a:ext uri="{FF2B5EF4-FFF2-40B4-BE49-F238E27FC236}">
                  <a16:creationId xmlns:a16="http://schemas.microsoft.com/office/drawing/2014/main" id="{DD3C3D60-D21A-494C-054F-0AF7020E0A33}"/>
                </a:ext>
              </a:extLst>
            </p:cNvPr>
            <p:cNvSpPr txBox="1"/>
            <p:nvPr/>
          </p:nvSpPr>
          <p:spPr>
            <a:xfrm>
              <a:off x="6007355" y="5676605"/>
              <a:ext cx="2390398"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Building</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Energy</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Modeling</a:t>
              </a:r>
              <a:endParaRPr lang="en-US" sz="1400" b="1" dirty="0">
                <a:latin typeface="Arial" panose="020B0604020202020204" pitchFamily="34" charset="0"/>
                <a:cs typeface="Arial" panose="020B0604020202020204" pitchFamily="34" charset="0"/>
              </a:endParaRPr>
            </a:p>
          </p:txBody>
        </p:sp>
      </p:grpSp>
      <p:sp>
        <p:nvSpPr>
          <p:cNvPr id="10" name="TextBox 9">
            <a:extLst>
              <a:ext uri="{FF2B5EF4-FFF2-40B4-BE49-F238E27FC236}">
                <a16:creationId xmlns:a16="http://schemas.microsoft.com/office/drawing/2014/main" id="{9CEA2B60-3CB3-85AF-A16F-B37278E7A54E}"/>
              </a:ext>
            </a:extLst>
          </p:cNvPr>
          <p:cNvSpPr txBox="1"/>
          <p:nvPr/>
        </p:nvSpPr>
        <p:spPr>
          <a:xfrm>
            <a:off x="114554" y="2841550"/>
            <a:ext cx="2260555" cy="523220"/>
          </a:xfrm>
          <a:prstGeom prst="rect">
            <a:avLst/>
          </a:prstGeom>
          <a:solidFill>
            <a:schemeClr val="accent6">
              <a:lumMod val="60000"/>
              <a:lumOff val="40000"/>
            </a:schemeClr>
          </a:solidFill>
        </p:spPr>
        <p:txBody>
          <a:bodyPr wrap="non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Time-consuming</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Knowledge-intensive</a:t>
            </a:r>
          </a:p>
        </p:txBody>
      </p:sp>
      <p:grpSp>
        <p:nvGrpSpPr>
          <p:cNvPr id="25" name="Group 24">
            <a:extLst>
              <a:ext uri="{FF2B5EF4-FFF2-40B4-BE49-F238E27FC236}">
                <a16:creationId xmlns:a16="http://schemas.microsoft.com/office/drawing/2014/main" id="{F6D472B6-92C5-BD7C-38A9-7B1CD7D7A2E3}"/>
              </a:ext>
            </a:extLst>
          </p:cNvPr>
          <p:cNvGrpSpPr/>
          <p:nvPr/>
        </p:nvGrpSpPr>
        <p:grpSpPr>
          <a:xfrm>
            <a:off x="3161166" y="1309108"/>
            <a:ext cx="4099199" cy="1316717"/>
            <a:chOff x="3933401" y="1657403"/>
            <a:chExt cx="4099199" cy="1316717"/>
          </a:xfrm>
        </p:grpSpPr>
        <p:pic>
          <p:nvPicPr>
            <p:cNvPr id="12" name="Picture 11">
              <a:extLst>
                <a:ext uri="{FF2B5EF4-FFF2-40B4-BE49-F238E27FC236}">
                  <a16:creationId xmlns:a16="http://schemas.microsoft.com/office/drawing/2014/main" id="{6FAAF7AB-61F7-C09B-D95B-AB5B54C62E3A}"/>
                </a:ext>
              </a:extLst>
            </p:cNvPr>
            <p:cNvPicPr>
              <a:picLocks noChangeAspect="1"/>
            </p:cNvPicPr>
            <p:nvPr/>
          </p:nvPicPr>
          <p:blipFill>
            <a:blip r:embed="rId5"/>
            <a:stretch>
              <a:fillRect/>
            </a:stretch>
          </p:blipFill>
          <p:spPr>
            <a:xfrm>
              <a:off x="4584034" y="1657403"/>
              <a:ext cx="589433" cy="562018"/>
            </a:xfrm>
            <a:prstGeom prst="rect">
              <a:avLst/>
            </a:prstGeom>
          </p:spPr>
        </p:pic>
        <p:sp>
          <p:nvSpPr>
            <p:cNvPr id="13" name="TextBox 12">
              <a:extLst>
                <a:ext uri="{FF2B5EF4-FFF2-40B4-BE49-F238E27FC236}">
                  <a16:creationId xmlns:a16="http://schemas.microsoft.com/office/drawing/2014/main" id="{CA9F3B61-7C0C-C415-3A0F-DB2678519788}"/>
                </a:ext>
              </a:extLst>
            </p:cNvPr>
            <p:cNvSpPr txBox="1"/>
            <p:nvPr/>
          </p:nvSpPr>
          <p:spPr>
            <a:xfrm>
              <a:off x="3933401" y="2180623"/>
              <a:ext cx="1625766"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GUI: </a:t>
              </a:r>
              <a:r>
                <a:rPr lang="en-US" sz="1400" b="1" dirty="0" err="1">
                  <a:latin typeface="Arial" panose="020B0604020202020204" pitchFamily="34" charset="0"/>
                  <a:cs typeface="Arial" panose="020B0604020202020204" pitchFamily="34" charset="0"/>
                </a:rPr>
                <a:t>OpenStudio</a:t>
              </a:r>
              <a:endParaRPr lang="en-US" sz="1400" b="1"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E79DC064-4A43-95C4-8F00-182A1CCEEA37}"/>
                </a:ext>
              </a:extLst>
            </p:cNvPr>
            <p:cNvSpPr txBox="1"/>
            <p:nvPr/>
          </p:nvSpPr>
          <p:spPr>
            <a:xfrm>
              <a:off x="3933401" y="2450900"/>
              <a:ext cx="4099199" cy="523220"/>
            </a:xfrm>
            <a:prstGeom prst="rect">
              <a:avLst/>
            </a:prstGeom>
            <a:solidFill>
              <a:schemeClr val="accent6">
                <a:lumMod val="20000"/>
                <a:lumOff val="80000"/>
              </a:schemeClr>
            </a:solidFill>
          </p:spPr>
          <p:txBody>
            <a:bodyPr wrap="non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Software familiarity</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Assigning tons of settings and parameters</a:t>
              </a:r>
            </a:p>
          </p:txBody>
        </p:sp>
      </p:grpSp>
      <p:grpSp>
        <p:nvGrpSpPr>
          <p:cNvPr id="24" name="Group 23">
            <a:extLst>
              <a:ext uri="{FF2B5EF4-FFF2-40B4-BE49-F238E27FC236}">
                <a16:creationId xmlns:a16="http://schemas.microsoft.com/office/drawing/2014/main" id="{A8605504-2432-7586-1637-D8F07622D790}"/>
              </a:ext>
            </a:extLst>
          </p:cNvPr>
          <p:cNvGrpSpPr/>
          <p:nvPr/>
        </p:nvGrpSpPr>
        <p:grpSpPr>
          <a:xfrm>
            <a:off x="3161166" y="2625825"/>
            <a:ext cx="1992853" cy="1380996"/>
            <a:chOff x="3933401" y="3505887"/>
            <a:chExt cx="1992853" cy="1380996"/>
          </a:xfrm>
        </p:grpSpPr>
        <p:sp>
          <p:nvSpPr>
            <p:cNvPr id="15" name="TextBox 14">
              <a:extLst>
                <a:ext uri="{FF2B5EF4-FFF2-40B4-BE49-F238E27FC236}">
                  <a16:creationId xmlns:a16="http://schemas.microsoft.com/office/drawing/2014/main" id="{99DFA04F-AB66-E1DE-0E6D-C5CAC3FB90E4}"/>
                </a:ext>
              </a:extLst>
            </p:cNvPr>
            <p:cNvSpPr txBox="1"/>
            <p:nvPr/>
          </p:nvSpPr>
          <p:spPr>
            <a:xfrm>
              <a:off x="3933401" y="4055886"/>
              <a:ext cx="1677062" cy="307777"/>
            </a:xfrm>
            <a:prstGeom prst="rect">
              <a:avLst/>
            </a:prstGeom>
            <a:noFill/>
          </p:spPr>
          <p:txBody>
            <a:bodyPr wrap="none" rtlCol="0">
              <a:spAutoFit/>
            </a:bodyPr>
            <a:lstStyle/>
            <a:p>
              <a:pPr algn="ctr"/>
              <a:r>
                <a:rPr lang="en-US" sz="1400" b="1" dirty="0" err="1">
                  <a:latin typeface="Arial" panose="020B0604020202020204" pitchFamily="34" charset="0"/>
                  <a:cs typeface="Arial" panose="020B0604020202020204" pitchFamily="34" charset="0"/>
                </a:rPr>
                <a:t>PyPackage</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Eppy</a:t>
              </a:r>
              <a:endParaRPr lang="en-US" sz="1400" b="1" dirty="0">
                <a:latin typeface="Arial" panose="020B0604020202020204" pitchFamily="34" charset="0"/>
                <a:cs typeface="Arial" panose="020B0604020202020204" pitchFamily="34" charset="0"/>
              </a:endParaRPr>
            </a:p>
          </p:txBody>
        </p:sp>
        <p:pic>
          <p:nvPicPr>
            <p:cNvPr id="16" name="Picture 15">
              <a:extLst>
                <a:ext uri="{FF2B5EF4-FFF2-40B4-BE49-F238E27FC236}">
                  <a16:creationId xmlns:a16="http://schemas.microsoft.com/office/drawing/2014/main" id="{83073E52-57C4-09D2-1DD3-6394033F4F13}"/>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4527287" y="3505887"/>
              <a:ext cx="668461" cy="549999"/>
            </a:xfrm>
            <a:prstGeom prst="rect">
              <a:avLst/>
            </a:prstGeom>
          </p:spPr>
        </p:pic>
        <p:sp>
          <p:nvSpPr>
            <p:cNvPr id="23" name="TextBox 22">
              <a:extLst>
                <a:ext uri="{FF2B5EF4-FFF2-40B4-BE49-F238E27FC236}">
                  <a16:creationId xmlns:a16="http://schemas.microsoft.com/office/drawing/2014/main" id="{277CB5FA-F58B-F2B3-586B-68C934735FEC}"/>
                </a:ext>
              </a:extLst>
            </p:cNvPr>
            <p:cNvSpPr txBox="1"/>
            <p:nvPr/>
          </p:nvSpPr>
          <p:spPr>
            <a:xfrm>
              <a:off x="3933401" y="4363663"/>
              <a:ext cx="1992853" cy="523220"/>
            </a:xfrm>
            <a:prstGeom prst="rect">
              <a:avLst/>
            </a:prstGeom>
            <a:solidFill>
              <a:schemeClr val="accent6">
                <a:lumMod val="20000"/>
                <a:lumOff val="80000"/>
              </a:schemeClr>
            </a:solidFill>
          </p:spPr>
          <p:txBody>
            <a:bodyPr wrap="non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Coding skills</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Manual modifying</a:t>
              </a:r>
            </a:p>
          </p:txBody>
        </p:sp>
      </p:grpSp>
      <p:cxnSp>
        <p:nvCxnSpPr>
          <p:cNvPr id="30" name="Curved Connector 29">
            <a:extLst>
              <a:ext uri="{FF2B5EF4-FFF2-40B4-BE49-F238E27FC236}">
                <a16:creationId xmlns:a16="http://schemas.microsoft.com/office/drawing/2014/main" id="{3332E6C0-BA0F-4073-4A13-7B427BBE6A60}"/>
              </a:ext>
            </a:extLst>
          </p:cNvPr>
          <p:cNvCxnSpPr>
            <a:cxnSpLocks/>
            <a:stCxn id="5" idx="3"/>
          </p:cNvCxnSpPr>
          <p:nvPr/>
        </p:nvCxnSpPr>
        <p:spPr>
          <a:xfrm flipV="1">
            <a:off x="2184938" y="1504402"/>
            <a:ext cx="1370418" cy="52021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Curved Connector 31">
            <a:extLst>
              <a:ext uri="{FF2B5EF4-FFF2-40B4-BE49-F238E27FC236}">
                <a16:creationId xmlns:a16="http://schemas.microsoft.com/office/drawing/2014/main" id="{F4A7133F-AEBC-2E3A-062C-EC3831BA95DF}"/>
              </a:ext>
            </a:extLst>
          </p:cNvPr>
          <p:cNvCxnSpPr>
            <a:stCxn id="5" idx="3"/>
          </p:cNvCxnSpPr>
          <p:nvPr/>
        </p:nvCxnSpPr>
        <p:spPr>
          <a:xfrm>
            <a:off x="2184938" y="2024615"/>
            <a:ext cx="1358362" cy="90645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D5740BDD-4227-2B62-0FBE-9D626D19FF29}"/>
              </a:ext>
            </a:extLst>
          </p:cNvPr>
          <p:cNvCxnSpPr>
            <a:cxnSpLocks/>
          </p:cNvCxnSpPr>
          <p:nvPr/>
        </p:nvCxnSpPr>
        <p:spPr>
          <a:xfrm>
            <a:off x="7815348" y="1478993"/>
            <a:ext cx="0" cy="5013465"/>
          </a:xfrm>
          <a:prstGeom prst="line">
            <a:avLst/>
          </a:prstGeom>
          <a:ln w="38100">
            <a:solidFill>
              <a:schemeClr val="bg2">
                <a:lumMod val="50000"/>
              </a:schemeClr>
            </a:solidFill>
            <a:prstDash val="lgDashDot"/>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A0A4926F-2B56-A65A-D3AD-D7D77661AA66}"/>
              </a:ext>
            </a:extLst>
          </p:cNvPr>
          <p:cNvSpPr txBox="1"/>
          <p:nvPr/>
        </p:nvSpPr>
        <p:spPr>
          <a:xfrm>
            <a:off x="7815348" y="4935185"/>
            <a:ext cx="1617494"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Language Ability</a:t>
            </a:r>
          </a:p>
        </p:txBody>
      </p:sp>
      <p:sp>
        <p:nvSpPr>
          <p:cNvPr id="11" name="TextBox 10">
            <a:extLst>
              <a:ext uri="{FF2B5EF4-FFF2-40B4-BE49-F238E27FC236}">
                <a16:creationId xmlns:a16="http://schemas.microsoft.com/office/drawing/2014/main" id="{497613D3-8F03-BFC8-AC1D-BEF3FC8F9845}"/>
              </a:ext>
            </a:extLst>
          </p:cNvPr>
          <p:cNvSpPr txBox="1"/>
          <p:nvPr/>
        </p:nvSpPr>
        <p:spPr>
          <a:xfrm>
            <a:off x="7815348" y="2150613"/>
            <a:ext cx="1733167"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Building Modeling</a:t>
            </a:r>
          </a:p>
        </p:txBody>
      </p:sp>
      <p:pic>
        <p:nvPicPr>
          <p:cNvPr id="14" name="Picture 13" descr="A logo of a company&#10;&#10;Description automatically generated">
            <a:extLst>
              <a:ext uri="{FF2B5EF4-FFF2-40B4-BE49-F238E27FC236}">
                <a16:creationId xmlns:a16="http://schemas.microsoft.com/office/drawing/2014/main" id="{BCDFB516-B20C-9457-CC1C-54EFD10FAADA}"/>
              </a:ext>
            </a:extLst>
          </p:cNvPr>
          <p:cNvPicPr>
            <a:picLocks noChangeAspect="1"/>
          </p:cNvPicPr>
          <p:nvPr/>
        </p:nvPicPr>
        <p:blipFill>
          <a:blip r:embed="rId8"/>
          <a:stretch>
            <a:fillRect/>
          </a:stretch>
        </p:blipFill>
        <p:spPr>
          <a:xfrm>
            <a:off x="9662656" y="2966315"/>
            <a:ext cx="1648399" cy="1453514"/>
          </a:xfrm>
          <a:prstGeom prst="rect">
            <a:avLst/>
          </a:prstGeom>
        </p:spPr>
      </p:pic>
      <p:cxnSp>
        <p:nvCxnSpPr>
          <p:cNvPr id="18" name="Curved Connector 17">
            <a:extLst>
              <a:ext uri="{FF2B5EF4-FFF2-40B4-BE49-F238E27FC236}">
                <a16:creationId xmlns:a16="http://schemas.microsoft.com/office/drawing/2014/main" id="{AE5A3F10-6439-C036-0973-91041248C708}"/>
              </a:ext>
            </a:extLst>
          </p:cNvPr>
          <p:cNvCxnSpPr>
            <a:cxnSpLocks/>
            <a:endCxn id="14" idx="0"/>
          </p:cNvCxnSpPr>
          <p:nvPr/>
        </p:nvCxnSpPr>
        <p:spPr>
          <a:xfrm>
            <a:off x="6987117" y="1712369"/>
            <a:ext cx="3499739" cy="125394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B67E56E2-C663-C5C6-53F0-0F9DD0B0E712}"/>
              </a:ext>
            </a:extLst>
          </p:cNvPr>
          <p:cNvCxnSpPr>
            <a:cxnSpLocks/>
            <a:endCxn id="31" idx="2"/>
          </p:cNvCxnSpPr>
          <p:nvPr/>
        </p:nvCxnSpPr>
        <p:spPr>
          <a:xfrm flipV="1">
            <a:off x="7100258" y="4689380"/>
            <a:ext cx="3453507" cy="912044"/>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EA4DD57-8E5B-8F0C-E545-E481EEB4EB41}"/>
              </a:ext>
            </a:extLst>
          </p:cNvPr>
          <p:cNvSpPr txBox="1"/>
          <p:nvPr/>
        </p:nvSpPr>
        <p:spPr>
          <a:xfrm>
            <a:off x="8026519" y="5779203"/>
            <a:ext cx="3940773" cy="523220"/>
          </a:xfrm>
          <a:prstGeom prst="rect">
            <a:avLst/>
          </a:prstGeom>
          <a:solidFill>
            <a:schemeClr val="accent2">
              <a:lumMod val="60000"/>
              <a:lumOff val="40000"/>
            </a:schemeClr>
          </a:solidFill>
        </p:spPr>
        <p:txBody>
          <a:bodyPr wrap="squar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Human-AI interface via natural language</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Reduce various of modeling efforts</a:t>
            </a:r>
          </a:p>
        </p:txBody>
      </p:sp>
      <p:sp>
        <p:nvSpPr>
          <p:cNvPr id="31" name="TextBox 30">
            <a:extLst>
              <a:ext uri="{FF2B5EF4-FFF2-40B4-BE49-F238E27FC236}">
                <a16:creationId xmlns:a16="http://schemas.microsoft.com/office/drawing/2014/main" id="{058E1256-163C-CA4D-C0BF-94A55448E088}"/>
              </a:ext>
            </a:extLst>
          </p:cNvPr>
          <p:cNvSpPr txBox="1"/>
          <p:nvPr/>
        </p:nvSpPr>
        <p:spPr>
          <a:xfrm>
            <a:off x="9075636" y="4381603"/>
            <a:ext cx="2956257"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Auto-building Modeling Platform</a:t>
            </a:r>
          </a:p>
        </p:txBody>
      </p:sp>
      <p:pic>
        <p:nvPicPr>
          <p:cNvPr id="40" name="Picture 39">
            <a:extLst>
              <a:ext uri="{FF2B5EF4-FFF2-40B4-BE49-F238E27FC236}">
                <a16:creationId xmlns:a16="http://schemas.microsoft.com/office/drawing/2014/main" id="{66E5303B-64D3-370B-E3F6-70FFE34EFC49}"/>
              </a:ext>
            </a:extLst>
          </p:cNvPr>
          <p:cNvPicPr>
            <a:picLocks noChangeAspect="1"/>
          </p:cNvPicPr>
          <p:nvPr/>
        </p:nvPicPr>
        <p:blipFill>
          <a:blip r:embed="rId9"/>
          <a:stretch>
            <a:fillRect/>
          </a:stretch>
        </p:blipFill>
        <p:spPr>
          <a:xfrm>
            <a:off x="595696" y="4218582"/>
            <a:ext cx="1130086" cy="1130086"/>
          </a:xfrm>
          <a:prstGeom prst="rect">
            <a:avLst/>
          </a:prstGeom>
        </p:spPr>
      </p:pic>
      <p:sp>
        <p:nvSpPr>
          <p:cNvPr id="42" name="TextBox 41">
            <a:extLst>
              <a:ext uri="{FF2B5EF4-FFF2-40B4-BE49-F238E27FC236}">
                <a16:creationId xmlns:a16="http://schemas.microsoft.com/office/drawing/2014/main" id="{B4C01E75-552D-DA14-61EF-12B4A4E5EE76}"/>
              </a:ext>
            </a:extLst>
          </p:cNvPr>
          <p:cNvSpPr txBox="1"/>
          <p:nvPr/>
        </p:nvSpPr>
        <p:spPr>
          <a:xfrm>
            <a:off x="92227" y="5258512"/>
            <a:ext cx="2130711" cy="307777"/>
          </a:xfrm>
          <a:prstGeom prst="rect">
            <a:avLst/>
          </a:prstGeom>
          <a:noFill/>
        </p:spPr>
        <p:txBody>
          <a:bodyPr wrap="none" rtlCol="0">
            <a:spAutoFit/>
          </a:bodyPr>
          <a:lstStyle/>
          <a:p>
            <a:pPr algn="ctr"/>
            <a:r>
              <a:rPr lang="en-US" sz="1400" b="1" dirty="0">
                <a:latin typeface="Arial" panose="020B0604020202020204" pitchFamily="34" charset="0"/>
                <a:cs typeface="Arial" panose="020B0604020202020204" pitchFamily="34" charset="0"/>
              </a:rPr>
              <a:t>Large Language Model</a:t>
            </a:r>
          </a:p>
        </p:txBody>
      </p:sp>
      <p:sp>
        <p:nvSpPr>
          <p:cNvPr id="43" name="TextBox 42">
            <a:extLst>
              <a:ext uri="{FF2B5EF4-FFF2-40B4-BE49-F238E27FC236}">
                <a16:creationId xmlns:a16="http://schemas.microsoft.com/office/drawing/2014/main" id="{688CD340-B413-E9B7-831A-B1E7B4ADA373}"/>
              </a:ext>
            </a:extLst>
          </p:cNvPr>
          <p:cNvSpPr txBox="1"/>
          <p:nvPr/>
        </p:nvSpPr>
        <p:spPr>
          <a:xfrm>
            <a:off x="3838834" y="5753794"/>
            <a:ext cx="3829403" cy="738664"/>
          </a:xfrm>
          <a:prstGeom prst="rect">
            <a:avLst/>
          </a:prstGeom>
          <a:noFill/>
        </p:spPr>
        <p:txBody>
          <a:bodyPr wrap="square" rtlCol="0">
            <a:spAutoFit/>
          </a:bodyPr>
          <a:lstStyle/>
          <a:p>
            <a:r>
              <a:rPr lang="en-US" sz="1400" b="1" dirty="0">
                <a:latin typeface="Arial" panose="020B0604020202020204" pitchFamily="34" charset="0"/>
                <a:cs typeface="Arial" panose="020B0604020202020204" pitchFamily="34" charset="0"/>
              </a:rPr>
              <a:t>NLP tasks: QA, Summary, Translation, etc.</a:t>
            </a:r>
          </a:p>
          <a:p>
            <a:r>
              <a:rPr lang="en-US" sz="1400" b="1" dirty="0">
                <a:latin typeface="Arial" panose="020B0604020202020204" pitchFamily="34" charset="0"/>
                <a:cs typeface="Arial" panose="020B0604020202020204" pitchFamily="34" charset="0"/>
              </a:rPr>
              <a:t>Other applications: Medical assistant</a:t>
            </a:r>
            <a:r>
              <a:rPr lang="en-US" altLang="zh-CN" sz="1400" b="1" dirty="0">
                <a:latin typeface="Arial" panose="020B0604020202020204" pitchFamily="34" charset="0"/>
                <a:cs typeface="Arial" panose="020B0604020202020204" pitchFamily="34" charset="0"/>
              </a:rPr>
              <a:t>, </a:t>
            </a:r>
            <a:r>
              <a:rPr lang="en-US" sz="1400" b="1" dirty="0">
                <a:latin typeface="Arial" panose="020B0604020202020204" pitchFamily="34" charset="0"/>
                <a:cs typeface="Arial" panose="020B0604020202020204" pitchFamily="34" charset="0"/>
              </a:rPr>
              <a:t>consultor, etc.</a:t>
            </a:r>
          </a:p>
        </p:txBody>
      </p:sp>
      <p:pic>
        <p:nvPicPr>
          <p:cNvPr id="45" name="Picture 44">
            <a:extLst>
              <a:ext uri="{FF2B5EF4-FFF2-40B4-BE49-F238E27FC236}">
                <a16:creationId xmlns:a16="http://schemas.microsoft.com/office/drawing/2014/main" id="{977D67BF-EE85-11C7-1A60-C5BAAEEA39FF}"/>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a:off x="4754074" y="4420329"/>
            <a:ext cx="1130086" cy="936742"/>
          </a:xfrm>
          <a:prstGeom prst="rect">
            <a:avLst/>
          </a:prstGeom>
        </p:spPr>
      </p:pic>
      <p:pic>
        <p:nvPicPr>
          <p:cNvPr id="46" name="Google Shape;381;p65">
            <a:extLst>
              <a:ext uri="{FF2B5EF4-FFF2-40B4-BE49-F238E27FC236}">
                <a16:creationId xmlns:a16="http://schemas.microsoft.com/office/drawing/2014/main" id="{0A4719F3-A868-1B7A-3D22-611DA409B1A7}"/>
              </a:ext>
            </a:extLst>
          </p:cNvPr>
          <p:cNvPicPr preferRelativeResize="0"/>
          <p:nvPr/>
        </p:nvPicPr>
        <p:blipFill>
          <a:blip r:embed="rId12">
            <a:alphaModFix/>
          </a:blip>
          <a:stretch>
            <a:fillRect/>
          </a:stretch>
        </p:blipFill>
        <p:spPr>
          <a:xfrm>
            <a:off x="5803126" y="4842180"/>
            <a:ext cx="902002" cy="902002"/>
          </a:xfrm>
          <a:prstGeom prst="rect">
            <a:avLst/>
          </a:prstGeom>
          <a:noFill/>
          <a:ln>
            <a:noFill/>
          </a:ln>
        </p:spPr>
      </p:pic>
      <p:cxnSp>
        <p:nvCxnSpPr>
          <p:cNvPr id="47" name="Curved Connector 46">
            <a:extLst>
              <a:ext uri="{FF2B5EF4-FFF2-40B4-BE49-F238E27FC236}">
                <a16:creationId xmlns:a16="http://schemas.microsoft.com/office/drawing/2014/main" id="{68ABAE67-192F-35A5-31E4-1E8F23B2FCE6}"/>
              </a:ext>
            </a:extLst>
          </p:cNvPr>
          <p:cNvCxnSpPr>
            <a:cxnSpLocks/>
            <a:stCxn id="40" idx="3"/>
          </p:cNvCxnSpPr>
          <p:nvPr/>
        </p:nvCxnSpPr>
        <p:spPr>
          <a:xfrm>
            <a:off x="1725782" y="4783625"/>
            <a:ext cx="2947258" cy="30117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Curved Connector 47">
            <a:extLst>
              <a:ext uri="{FF2B5EF4-FFF2-40B4-BE49-F238E27FC236}">
                <a16:creationId xmlns:a16="http://schemas.microsoft.com/office/drawing/2014/main" id="{9344BDAF-6D45-A0BA-7950-0E1EDEAA8684}"/>
              </a:ext>
            </a:extLst>
          </p:cNvPr>
          <p:cNvCxnSpPr>
            <a:cxnSpLocks/>
          </p:cNvCxnSpPr>
          <p:nvPr/>
        </p:nvCxnSpPr>
        <p:spPr>
          <a:xfrm>
            <a:off x="1725782" y="4783625"/>
            <a:ext cx="4077344" cy="794652"/>
          </a:xfrm>
          <a:prstGeom prst="curvedConnector3">
            <a:avLst>
              <a:gd name="adj1" fmla="val 34115"/>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6FF8790B-3048-5829-9074-88E1268D8B81}"/>
              </a:ext>
            </a:extLst>
          </p:cNvPr>
          <p:cNvSpPr txBox="1"/>
          <p:nvPr/>
        </p:nvSpPr>
        <p:spPr>
          <a:xfrm>
            <a:off x="92228" y="5563760"/>
            <a:ext cx="3719572" cy="954107"/>
          </a:xfrm>
          <a:prstGeom prst="rect">
            <a:avLst/>
          </a:prstGeom>
          <a:solidFill>
            <a:schemeClr val="accent5">
              <a:lumMod val="60000"/>
              <a:lumOff val="40000"/>
            </a:schemeClr>
          </a:solidFill>
        </p:spPr>
        <p:txBody>
          <a:bodyPr wrap="squar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Be pre-trained to capture contextual information within natural language</a:t>
            </a:r>
          </a:p>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Billions of parameters with fine-tuning to handle specific downstream tasks</a:t>
            </a:r>
          </a:p>
        </p:txBody>
      </p:sp>
    </p:spTree>
    <p:extLst>
      <p:ext uri="{BB962C8B-B14F-4D97-AF65-F5344CB8AC3E}">
        <p14:creationId xmlns:p14="http://schemas.microsoft.com/office/powerpoint/2010/main" val="3489211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B07B-B542-532B-C211-85184AA6274C}"/>
              </a:ext>
            </a:extLst>
          </p:cNvPr>
          <p:cNvSpPr>
            <a:spLocks noGrp="1"/>
          </p:cNvSpPr>
          <p:nvPr>
            <p:ph type="title"/>
          </p:nvPr>
        </p:nvSpPr>
        <p:spPr/>
        <p:txBody>
          <a:bodyPr/>
          <a:lstStyle/>
          <a:p>
            <a:r>
              <a:rPr lang="en-US" dirty="0" err="1"/>
              <a:t>EPlus</a:t>
            </a:r>
            <a:r>
              <a:rPr lang="en-US" dirty="0"/>
              <a:t>-LLM Framework</a:t>
            </a:r>
          </a:p>
        </p:txBody>
      </p:sp>
      <p:pic>
        <p:nvPicPr>
          <p:cNvPr id="3" name="Picture 2">
            <a:extLst>
              <a:ext uri="{FF2B5EF4-FFF2-40B4-BE49-F238E27FC236}">
                <a16:creationId xmlns:a16="http://schemas.microsoft.com/office/drawing/2014/main" id="{7FC2E6C2-3E00-557F-7735-DFA371F648FF}"/>
              </a:ext>
            </a:extLst>
          </p:cNvPr>
          <p:cNvPicPr>
            <a:picLocks noChangeAspect="1"/>
          </p:cNvPicPr>
          <p:nvPr/>
        </p:nvPicPr>
        <p:blipFill>
          <a:blip r:embed="rId3"/>
          <a:stretch>
            <a:fillRect/>
          </a:stretch>
        </p:blipFill>
        <p:spPr>
          <a:xfrm>
            <a:off x="101600" y="1315924"/>
            <a:ext cx="8944154" cy="4896757"/>
          </a:xfrm>
          <a:prstGeom prst="rect">
            <a:avLst/>
          </a:prstGeom>
        </p:spPr>
      </p:pic>
      <p:sp>
        <p:nvSpPr>
          <p:cNvPr id="9" name="TextBox 8">
            <a:extLst>
              <a:ext uri="{FF2B5EF4-FFF2-40B4-BE49-F238E27FC236}">
                <a16:creationId xmlns:a16="http://schemas.microsoft.com/office/drawing/2014/main" id="{39B09937-6E30-CB01-2053-F133C8EFA0DA}"/>
              </a:ext>
            </a:extLst>
          </p:cNvPr>
          <p:cNvSpPr txBox="1"/>
          <p:nvPr/>
        </p:nvSpPr>
        <p:spPr>
          <a:xfrm>
            <a:off x="3545991" y="6243254"/>
            <a:ext cx="2055371" cy="307777"/>
          </a:xfrm>
          <a:prstGeom prst="rect">
            <a:avLst/>
          </a:prstGeom>
          <a:noFill/>
        </p:spPr>
        <p:txBody>
          <a:bodyPr wrap="none" rtlCol="0">
            <a:spAutoFit/>
          </a:bodyPr>
          <a:lstStyle/>
          <a:p>
            <a:pPr algn="ctr"/>
            <a:r>
              <a:rPr lang="en-US" sz="1400" b="1" dirty="0" err="1">
                <a:latin typeface="Arial" panose="020B0604020202020204" pitchFamily="34" charset="0"/>
                <a:cs typeface="Arial" panose="020B0604020202020204" pitchFamily="34" charset="0"/>
              </a:rPr>
              <a:t>Eplus</a:t>
            </a:r>
            <a:r>
              <a:rPr lang="en-US" sz="1400" b="1" dirty="0">
                <a:latin typeface="Arial" panose="020B0604020202020204" pitchFamily="34" charset="0"/>
                <a:cs typeface="Arial" panose="020B0604020202020204" pitchFamily="34" charset="0"/>
              </a:rPr>
              <a:t>-LLM framework</a:t>
            </a:r>
          </a:p>
        </p:txBody>
      </p:sp>
      <p:sp>
        <p:nvSpPr>
          <p:cNvPr id="10" name="TextBox 9">
            <a:extLst>
              <a:ext uri="{FF2B5EF4-FFF2-40B4-BE49-F238E27FC236}">
                <a16:creationId xmlns:a16="http://schemas.microsoft.com/office/drawing/2014/main" id="{BBC61FF3-4D23-575E-0255-E509A5B0BCF8}"/>
              </a:ext>
            </a:extLst>
          </p:cNvPr>
          <p:cNvSpPr txBox="1"/>
          <p:nvPr/>
        </p:nvSpPr>
        <p:spPr>
          <a:xfrm>
            <a:off x="9309100" y="2580547"/>
            <a:ext cx="2641600" cy="738664"/>
          </a:xfrm>
          <a:prstGeom prst="rect">
            <a:avLst/>
          </a:prstGeom>
          <a:noFill/>
        </p:spPr>
        <p:txBody>
          <a:bodyPr wrap="square" rtlCol="0">
            <a:spAutoFit/>
          </a:bodyPr>
          <a:lstStyle/>
          <a:p>
            <a:pPr marL="285750" indent="-285750">
              <a:buFont typeface="Wingdings" pitchFamily="2" charset="2"/>
              <a:buChar char="Ø"/>
            </a:pPr>
            <a:r>
              <a:rPr lang="en-US" sz="1400" b="1" dirty="0">
                <a:latin typeface="Arial" panose="020B0604020202020204" pitchFamily="34" charset="0"/>
                <a:cs typeface="Arial" panose="020B0604020202020204" pitchFamily="34" charset="0"/>
              </a:rPr>
              <a:t>Dataset</a:t>
            </a:r>
            <a:r>
              <a:rPr lang="zh-CN" altLang="en-US" sz="1400" b="1" dirty="0">
                <a:latin typeface="Arial" panose="020B0604020202020204" pitchFamily="34" charset="0"/>
                <a:cs typeface="Arial" panose="020B0604020202020204" pitchFamily="34" charset="0"/>
              </a:rPr>
              <a:t> </a:t>
            </a:r>
            <a:r>
              <a:rPr lang="en-US" altLang="zh-CN" sz="1400" b="1" dirty="0">
                <a:latin typeface="Arial" panose="020B0604020202020204" pitchFamily="34" charset="0"/>
                <a:cs typeface="Arial" panose="020B0604020202020204" pitchFamily="34" charset="0"/>
              </a:rPr>
              <a:t>for</a:t>
            </a:r>
            <a:r>
              <a:rPr lang="zh-CN" altLang="en-US" sz="1400" b="1" dirty="0">
                <a:latin typeface="Arial" panose="020B0604020202020204" pitchFamily="34" charset="0"/>
                <a:cs typeface="Arial" panose="020B0604020202020204" pitchFamily="34" charset="0"/>
              </a:rPr>
              <a:t> </a:t>
            </a:r>
            <a:r>
              <a:rPr lang="en-US" sz="1400" b="1" dirty="0">
                <a:latin typeface="Arial" panose="020B0604020202020204" pitchFamily="34" charset="0"/>
                <a:cs typeface="Arial" panose="020B0604020202020204" pitchFamily="34" charset="0"/>
              </a:rPr>
              <a:t>LLM customizing in auto-building modeling (How)</a:t>
            </a:r>
          </a:p>
        </p:txBody>
      </p:sp>
      <p:sp>
        <p:nvSpPr>
          <p:cNvPr id="11" name="TextBox 10">
            <a:extLst>
              <a:ext uri="{FF2B5EF4-FFF2-40B4-BE49-F238E27FC236}">
                <a16:creationId xmlns:a16="http://schemas.microsoft.com/office/drawing/2014/main" id="{018592F4-3386-8D2A-8618-A67B90D97BE6}"/>
              </a:ext>
            </a:extLst>
          </p:cNvPr>
          <p:cNvSpPr txBox="1"/>
          <p:nvPr/>
        </p:nvSpPr>
        <p:spPr>
          <a:xfrm>
            <a:off x="9309100" y="3662690"/>
            <a:ext cx="2527300" cy="523220"/>
          </a:xfrm>
          <a:prstGeom prst="rect">
            <a:avLst/>
          </a:prstGeom>
          <a:noFill/>
        </p:spPr>
        <p:txBody>
          <a:bodyPr wrap="square" rtlCol="0">
            <a:spAutoFit/>
          </a:bodyPr>
          <a:lstStyle/>
          <a:p>
            <a:pPr marL="285750" indent="-285750">
              <a:buFont typeface="Wingdings" pitchFamily="2" charset="2"/>
              <a:buChar char="Ø"/>
            </a:pPr>
            <a:r>
              <a:rPr lang="en-US" sz="1400" b="1" dirty="0">
                <a:latin typeface="Arial" panose="020B0604020202020204" pitchFamily="34" charset="0"/>
                <a:cs typeface="Arial" panose="020B0604020202020204" pitchFamily="34" charset="0"/>
              </a:rPr>
              <a:t>LLM architecture for building modeling (To)</a:t>
            </a:r>
          </a:p>
        </p:txBody>
      </p:sp>
      <p:sp>
        <p:nvSpPr>
          <p:cNvPr id="12" name="TextBox 11">
            <a:extLst>
              <a:ext uri="{FF2B5EF4-FFF2-40B4-BE49-F238E27FC236}">
                <a16:creationId xmlns:a16="http://schemas.microsoft.com/office/drawing/2014/main" id="{12BDF6E2-4682-D714-48B6-54D18DC550E4}"/>
              </a:ext>
            </a:extLst>
          </p:cNvPr>
          <p:cNvSpPr txBox="1"/>
          <p:nvPr/>
        </p:nvSpPr>
        <p:spPr>
          <a:xfrm>
            <a:off x="9309100" y="4529389"/>
            <a:ext cx="2527300" cy="738664"/>
          </a:xfrm>
          <a:prstGeom prst="rect">
            <a:avLst/>
          </a:prstGeom>
          <a:noFill/>
        </p:spPr>
        <p:txBody>
          <a:bodyPr wrap="square" rtlCol="0">
            <a:spAutoFit/>
          </a:bodyPr>
          <a:lstStyle/>
          <a:p>
            <a:pPr marL="285750" indent="-285750">
              <a:buFont typeface="Wingdings" pitchFamily="2" charset="2"/>
              <a:buChar char="Ø"/>
            </a:pPr>
            <a:r>
              <a:rPr lang="en-US" sz="1400" b="1" dirty="0">
                <a:latin typeface="Arial" panose="020B0604020202020204" pitchFamily="34" charset="0"/>
                <a:cs typeface="Arial" panose="020B0604020202020204" pitchFamily="34" charset="0"/>
              </a:rPr>
              <a:t>Demo of generating IDF by language via human-AI interface (Realize)</a:t>
            </a:r>
          </a:p>
        </p:txBody>
      </p:sp>
      <p:sp>
        <p:nvSpPr>
          <p:cNvPr id="4" name="TextBox 3">
            <a:extLst>
              <a:ext uri="{FF2B5EF4-FFF2-40B4-BE49-F238E27FC236}">
                <a16:creationId xmlns:a16="http://schemas.microsoft.com/office/drawing/2014/main" id="{7A085317-757B-2320-B7E5-92728B10687C}"/>
              </a:ext>
            </a:extLst>
          </p:cNvPr>
          <p:cNvSpPr txBox="1"/>
          <p:nvPr/>
        </p:nvSpPr>
        <p:spPr>
          <a:xfrm>
            <a:off x="9309100" y="1668214"/>
            <a:ext cx="2165978" cy="369332"/>
          </a:xfrm>
          <a:prstGeom prst="rect">
            <a:avLst/>
          </a:prstGeom>
          <a:noFill/>
        </p:spPr>
        <p:txBody>
          <a:bodyPr wrap="none" rtlCol="0">
            <a:spAutoFit/>
          </a:bodyPr>
          <a:lstStyle/>
          <a:p>
            <a:pPr marL="285750" indent="-285750" algn="ctr">
              <a:buFont typeface="Wingdings" pitchFamily="2" charset="2"/>
              <a:buChar char="q"/>
            </a:pPr>
            <a:r>
              <a:rPr lang="en-US" b="1" dirty="0">
                <a:latin typeface="Arial" panose="020B0604020202020204" pitchFamily="34" charset="0"/>
                <a:cs typeface="Arial" panose="020B0604020202020204" pitchFamily="34" charset="0"/>
              </a:rPr>
              <a:t>How to realize?</a:t>
            </a:r>
          </a:p>
        </p:txBody>
      </p:sp>
    </p:spTree>
    <p:extLst>
      <p:ext uri="{BB962C8B-B14F-4D97-AF65-F5344CB8AC3E}">
        <p14:creationId xmlns:p14="http://schemas.microsoft.com/office/powerpoint/2010/main" val="1980427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C52A2958-08B2-1D35-267D-D7810D4CA4E7}"/>
              </a:ext>
            </a:extLst>
          </p:cNvPr>
          <p:cNvSpPr/>
          <p:nvPr/>
        </p:nvSpPr>
        <p:spPr>
          <a:xfrm>
            <a:off x="6624338" y="1910856"/>
            <a:ext cx="4007607" cy="1703158"/>
          </a:xfrm>
          <a:prstGeom prst="roundRect">
            <a:avLst/>
          </a:prstGeom>
          <a:solidFill>
            <a:schemeClr val="accent5">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D0CB54D4-3C93-43AA-C9AE-73F750E9CF0F}"/>
              </a:ext>
            </a:extLst>
          </p:cNvPr>
          <p:cNvSpPr/>
          <p:nvPr/>
        </p:nvSpPr>
        <p:spPr>
          <a:xfrm>
            <a:off x="1782867" y="1912012"/>
            <a:ext cx="4007607" cy="1703158"/>
          </a:xfrm>
          <a:prstGeom prst="roundRect">
            <a:avLst/>
          </a:prstGeom>
          <a:solidFill>
            <a:schemeClr val="accent5">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10B07B-B542-532B-C211-85184AA6274C}"/>
              </a:ext>
            </a:extLst>
          </p:cNvPr>
          <p:cNvSpPr>
            <a:spLocks noGrp="1"/>
          </p:cNvSpPr>
          <p:nvPr>
            <p:ph type="title"/>
          </p:nvPr>
        </p:nvSpPr>
        <p:spPr>
          <a:xfrm>
            <a:off x="838199" y="327762"/>
            <a:ext cx="10515600" cy="892174"/>
          </a:xfrm>
        </p:spPr>
        <p:txBody>
          <a:bodyPr/>
          <a:lstStyle/>
          <a:p>
            <a:r>
              <a:rPr lang="en-US" dirty="0"/>
              <a:t>Dataset for LLM Customizing</a:t>
            </a:r>
          </a:p>
        </p:txBody>
      </p:sp>
      <p:sp>
        <p:nvSpPr>
          <p:cNvPr id="5" name="TextBox 4">
            <a:extLst>
              <a:ext uri="{FF2B5EF4-FFF2-40B4-BE49-F238E27FC236}">
                <a16:creationId xmlns:a16="http://schemas.microsoft.com/office/drawing/2014/main" id="{4DA48E5D-5642-C0CB-E03B-BDE47F4528A5}"/>
              </a:ext>
            </a:extLst>
          </p:cNvPr>
          <p:cNvSpPr txBox="1"/>
          <p:nvPr/>
        </p:nvSpPr>
        <p:spPr>
          <a:xfrm>
            <a:off x="0" y="1330943"/>
            <a:ext cx="5051383" cy="369332"/>
          </a:xfrm>
          <a:prstGeom prst="rect">
            <a:avLst/>
          </a:prstGeom>
          <a:noFill/>
        </p:spPr>
        <p:txBody>
          <a:bodyPr wrap="none" rtlCol="0">
            <a:spAutoFit/>
          </a:bodyPr>
          <a:lstStyle/>
          <a:p>
            <a:pPr marL="285750" indent="-285750" algn="ctr">
              <a:buFont typeface="Wingdings" pitchFamily="2" charset="2"/>
              <a:buChar char="q"/>
            </a:pPr>
            <a:r>
              <a:rPr lang="en-US" b="1" dirty="0">
                <a:latin typeface="Arial" panose="020B0604020202020204" pitchFamily="34" charset="0"/>
                <a:cs typeface="Arial" panose="020B0604020202020204" pitchFamily="34" charset="0"/>
              </a:rPr>
              <a:t>Design prompt as input, IDF file as output</a:t>
            </a:r>
          </a:p>
        </p:txBody>
      </p:sp>
      <p:pic>
        <p:nvPicPr>
          <p:cNvPr id="6" name="Picture 5">
            <a:extLst>
              <a:ext uri="{FF2B5EF4-FFF2-40B4-BE49-F238E27FC236}">
                <a16:creationId xmlns:a16="http://schemas.microsoft.com/office/drawing/2014/main" id="{1362B3A1-3E94-F1CD-8375-374CE6BC8ED5}"/>
              </a:ext>
            </a:extLst>
          </p:cNvPr>
          <p:cNvPicPr>
            <a:picLocks noChangeAspect="1"/>
          </p:cNvPicPr>
          <p:nvPr/>
        </p:nvPicPr>
        <p:blipFill>
          <a:blip r:embed="rId2"/>
          <a:stretch>
            <a:fillRect/>
          </a:stretch>
        </p:blipFill>
        <p:spPr>
          <a:xfrm>
            <a:off x="1083873" y="3900874"/>
            <a:ext cx="10024253" cy="2654194"/>
          </a:xfrm>
          <a:prstGeom prst="rect">
            <a:avLst/>
          </a:prstGeom>
        </p:spPr>
      </p:pic>
      <p:grpSp>
        <p:nvGrpSpPr>
          <p:cNvPr id="19" name="Group 18">
            <a:extLst>
              <a:ext uri="{FF2B5EF4-FFF2-40B4-BE49-F238E27FC236}">
                <a16:creationId xmlns:a16="http://schemas.microsoft.com/office/drawing/2014/main" id="{AE5ECF99-EFD0-ECFD-8440-A0AD0BBE0E94}"/>
              </a:ext>
            </a:extLst>
          </p:cNvPr>
          <p:cNvGrpSpPr/>
          <p:nvPr/>
        </p:nvGrpSpPr>
        <p:grpSpPr>
          <a:xfrm>
            <a:off x="8109945" y="5740384"/>
            <a:ext cx="3868045" cy="851704"/>
            <a:chOff x="3227446" y="4819261"/>
            <a:chExt cx="2562108" cy="851704"/>
          </a:xfrm>
        </p:grpSpPr>
        <p:sp>
          <p:nvSpPr>
            <p:cNvPr id="18" name="Oval 17">
              <a:extLst>
                <a:ext uri="{FF2B5EF4-FFF2-40B4-BE49-F238E27FC236}">
                  <a16:creationId xmlns:a16="http://schemas.microsoft.com/office/drawing/2014/main" id="{F1CDEC6D-0EE8-AE8F-26BB-01863F7B3765}"/>
                </a:ext>
              </a:extLst>
            </p:cNvPr>
            <p:cNvSpPr/>
            <p:nvPr/>
          </p:nvSpPr>
          <p:spPr>
            <a:xfrm>
              <a:off x="3227446" y="4819261"/>
              <a:ext cx="2562108" cy="749300"/>
            </a:xfrm>
            <a:prstGeom prst="ellipse">
              <a:avLst/>
            </a:prstGeom>
            <a:solidFill>
              <a:schemeClr val="accent2">
                <a:lumMod val="60000"/>
                <a:lumOff val="40000"/>
              </a:schemeClr>
            </a:solidFill>
            <a:ln w="25400">
              <a:solidFill>
                <a:schemeClr val="bg1">
                  <a:lumMod val="65000"/>
                </a:schemeClr>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76113861-753E-A888-3D11-04F03FD3C329}"/>
                </a:ext>
              </a:extLst>
            </p:cNvPr>
            <p:cNvSpPr txBox="1"/>
            <p:nvPr/>
          </p:nvSpPr>
          <p:spPr>
            <a:xfrm>
              <a:off x="3478154" y="4932301"/>
              <a:ext cx="2311400" cy="738664"/>
            </a:xfrm>
            <a:prstGeom prst="rect">
              <a:avLst/>
            </a:prstGeom>
            <a:noFill/>
          </p:spPr>
          <p:txBody>
            <a:bodyPr wrap="square">
              <a:spAutoFit/>
            </a:bodyPr>
            <a:lstStyle/>
            <a:p>
              <a:r>
                <a:rPr lang="en-US" sz="1400" b="1" dirty="0">
                  <a:latin typeface="Arial" panose="020B0604020202020204" pitchFamily="34" charset="0"/>
                  <a:cs typeface="Arial" panose="020B0604020202020204" pitchFamily="34" charset="0"/>
                </a:rPr>
                <a:t>70,000 prompt-target pairs with 4 prompt format, running 2 epoch</a:t>
              </a:r>
            </a:p>
          </p:txBody>
        </p:sp>
      </p:grpSp>
      <p:sp>
        <p:nvSpPr>
          <p:cNvPr id="21" name="TextBox 20">
            <a:extLst>
              <a:ext uri="{FF2B5EF4-FFF2-40B4-BE49-F238E27FC236}">
                <a16:creationId xmlns:a16="http://schemas.microsoft.com/office/drawing/2014/main" id="{D785C4F8-B98A-A30E-D628-16463FC6E479}"/>
              </a:ext>
            </a:extLst>
          </p:cNvPr>
          <p:cNvSpPr txBox="1"/>
          <p:nvPr/>
        </p:nvSpPr>
        <p:spPr>
          <a:xfrm>
            <a:off x="9271439" y="4911041"/>
            <a:ext cx="2271619" cy="738664"/>
          </a:xfrm>
          <a:prstGeom prst="rect">
            <a:avLst/>
          </a:prstGeom>
          <a:solidFill>
            <a:schemeClr val="accent6">
              <a:lumMod val="60000"/>
              <a:lumOff val="40000"/>
            </a:schemeClr>
          </a:solidFill>
        </p:spPr>
        <p:txBody>
          <a:bodyPr wrap="square" rtlCol="0">
            <a:spAutoFit/>
          </a:bodyPr>
          <a:lstStyle/>
          <a:p>
            <a:r>
              <a:rPr lang="en-US" sz="1400" b="1" dirty="0">
                <a:latin typeface="Arial" panose="020B0604020202020204" pitchFamily="34" charset="0"/>
                <a:cs typeface="Arial" panose="020B0604020202020204" pitchFamily="34" charset="0"/>
              </a:rPr>
              <a:t>Self-learning ability, e.g., understanding unseen prompts, typos</a:t>
            </a:r>
          </a:p>
        </p:txBody>
      </p:sp>
      <p:pic>
        <p:nvPicPr>
          <p:cNvPr id="3" name="Picture 2">
            <a:extLst>
              <a:ext uri="{FF2B5EF4-FFF2-40B4-BE49-F238E27FC236}">
                <a16:creationId xmlns:a16="http://schemas.microsoft.com/office/drawing/2014/main" id="{5C4A0ACC-F499-313D-CAB1-6EDB3CF6BD5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40" b="93750" l="0" r="89691">
                        <a14:foregroundMark x1="4897" y1="70433" x2="4897" y2="70433"/>
                        <a14:foregroundMark x1="4897" y1="54087" x2="12629" y2="61058"/>
                        <a14:foregroundMark x1="45486" y1="91238" x2="47680" y2="93990"/>
                        <a14:foregroundMark x1="68830" y1="62720" x2="80412" y2="68029"/>
                        <a14:foregroundMark x1="77835" y1="82212" x2="82990" y2="93990"/>
                        <a14:foregroundMark x1="0" y1="32933" x2="10052" y2="32933"/>
                        <a14:foregroundMark x1="44779" y1="20248" x2="47680" y2="28365"/>
                        <a14:foregroundMark x1="40714" y1="8872" x2="42531" y2="13956"/>
                        <a14:foregroundMark x1="37629" y1="240" x2="39747" y2="6167"/>
                        <a14:foregroundMark x1="75258" y1="37740" x2="82990" y2="39904"/>
                        <a14:foregroundMark x1="34306" y1="49090" x2="40206" y2="56490"/>
                        <a14:foregroundMark x1="32732" y1="47115" x2="33476" y2="48048"/>
                        <a14:foregroundMark x1="4897" y1="12019" x2="17526" y2="18990"/>
                        <a14:backgroundMark x1="30155" y1="82212" x2="45103" y2="91587"/>
                        <a14:backgroundMark x1="62887" y1="58654" x2="67784" y2="63462"/>
                        <a14:backgroundMark x1="75258" y1="84615" x2="77835" y2="75240"/>
                        <a14:backgroundMark x1="72938" y1="84615" x2="70361" y2="89183"/>
                        <a14:backgroundMark x1="30155" y1="9615" x2="40206" y2="9615"/>
                        <a14:backgroundMark x1="32732" y1="21394" x2="42784" y2="16587"/>
                        <a14:backgroundMark x1="32732" y1="23558" x2="42784" y2="18990"/>
                        <a14:backgroundMark x1="32732" y1="18990" x2="47680" y2="16587"/>
                        <a14:backgroundMark x1="25000" y1="63462" x2="37629" y2="42308"/>
                      </a14:backgroundRemoval>
                    </a14:imgEffect>
                  </a14:imgLayer>
                </a14:imgProps>
              </a:ext>
            </a:extLst>
          </a:blip>
          <a:stretch>
            <a:fillRect/>
          </a:stretch>
        </p:blipFill>
        <p:spPr>
          <a:xfrm flipV="1">
            <a:off x="2578041" y="2575710"/>
            <a:ext cx="505522" cy="542003"/>
          </a:xfrm>
          <a:prstGeom prst="rect">
            <a:avLst/>
          </a:prstGeom>
        </p:spPr>
      </p:pic>
      <p:sp>
        <p:nvSpPr>
          <p:cNvPr id="7" name="TextBox 6">
            <a:extLst>
              <a:ext uri="{FF2B5EF4-FFF2-40B4-BE49-F238E27FC236}">
                <a16:creationId xmlns:a16="http://schemas.microsoft.com/office/drawing/2014/main" id="{04FFB932-7E0D-5726-94B4-3D90BF106562}"/>
              </a:ext>
            </a:extLst>
          </p:cNvPr>
          <p:cNvSpPr txBox="1"/>
          <p:nvPr/>
        </p:nvSpPr>
        <p:spPr>
          <a:xfrm>
            <a:off x="1984437" y="3059446"/>
            <a:ext cx="1692730" cy="523220"/>
          </a:xfrm>
          <a:prstGeom prst="rect">
            <a:avLst/>
          </a:prstGeom>
          <a:noFill/>
        </p:spPr>
        <p:txBody>
          <a:bodyPr wrap="square">
            <a:spAutoFit/>
          </a:bodyPr>
          <a:lstStyle/>
          <a:p>
            <a:pPr algn="ctr"/>
            <a:r>
              <a:rPr lang="en-US" sz="1400" dirty="0">
                <a:latin typeface="Arial" panose="020B0604020202020204" pitchFamily="34" charset="0"/>
                <a:cs typeface="Arial" panose="020B0604020202020204" pitchFamily="34" charset="0"/>
              </a:rPr>
              <a:t>Sampling modeling parameters</a:t>
            </a:r>
            <a:endParaRPr lang="en-US" sz="1400" dirty="0"/>
          </a:p>
        </p:txBody>
      </p:sp>
      <p:sp>
        <p:nvSpPr>
          <p:cNvPr id="9" name="TextBox 8">
            <a:extLst>
              <a:ext uri="{FF2B5EF4-FFF2-40B4-BE49-F238E27FC236}">
                <a16:creationId xmlns:a16="http://schemas.microsoft.com/office/drawing/2014/main" id="{2C4F3288-F63F-E42F-2D93-FE104F136BE8}"/>
              </a:ext>
            </a:extLst>
          </p:cNvPr>
          <p:cNvSpPr txBox="1"/>
          <p:nvPr/>
        </p:nvSpPr>
        <p:spPr>
          <a:xfrm>
            <a:off x="8628143" y="3194958"/>
            <a:ext cx="1786065" cy="307777"/>
          </a:xfrm>
          <a:prstGeom prst="rect">
            <a:avLst/>
          </a:prstGeom>
          <a:noFill/>
        </p:spPr>
        <p:txBody>
          <a:bodyPr wrap="none" rtlCol="0">
            <a:spAutoFit/>
          </a:bodyPr>
          <a:lstStyle/>
          <a:p>
            <a:pPr algn="ctr"/>
            <a:r>
              <a:rPr lang="en-US" sz="1400" dirty="0">
                <a:latin typeface="Arial" panose="020B0604020202020204" pitchFamily="34" charset="0"/>
                <a:cs typeface="Arial" panose="020B0604020202020204" pitchFamily="34" charset="0"/>
              </a:rPr>
              <a:t>Corresponding IDFs</a:t>
            </a:r>
          </a:p>
        </p:txBody>
      </p:sp>
      <p:pic>
        <p:nvPicPr>
          <p:cNvPr id="12" name="Picture 11">
            <a:extLst>
              <a:ext uri="{FF2B5EF4-FFF2-40B4-BE49-F238E27FC236}">
                <a16:creationId xmlns:a16="http://schemas.microsoft.com/office/drawing/2014/main" id="{4453F087-2890-6378-8454-EC2A4A49FBF3}"/>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9093633" y="2551564"/>
            <a:ext cx="739614" cy="770115"/>
          </a:xfrm>
          <a:prstGeom prst="rect">
            <a:avLst/>
          </a:prstGeom>
        </p:spPr>
      </p:pic>
      <p:sp>
        <p:nvSpPr>
          <p:cNvPr id="16" name="TextBox 15">
            <a:extLst>
              <a:ext uri="{FF2B5EF4-FFF2-40B4-BE49-F238E27FC236}">
                <a16:creationId xmlns:a16="http://schemas.microsoft.com/office/drawing/2014/main" id="{157A9890-B0EF-92DE-B048-782E21C6F403}"/>
              </a:ext>
            </a:extLst>
          </p:cNvPr>
          <p:cNvSpPr txBox="1"/>
          <p:nvPr/>
        </p:nvSpPr>
        <p:spPr>
          <a:xfrm>
            <a:off x="2206847" y="1980330"/>
            <a:ext cx="3159646" cy="307777"/>
          </a:xfrm>
          <a:prstGeom prst="rect">
            <a:avLst/>
          </a:prstGeom>
          <a:noFill/>
        </p:spPr>
        <p:txBody>
          <a:bodyPr wrap="square">
            <a:spAutoFit/>
          </a:bodyPr>
          <a:lstStyle/>
          <a:p>
            <a:pPr algn="ctr"/>
            <a:r>
              <a:rPr lang="en-US" sz="1400" dirty="0">
                <a:latin typeface="Arial" panose="020B0604020202020204" pitchFamily="34" charset="0"/>
                <a:cs typeface="Arial" panose="020B0604020202020204" pitchFamily="34" charset="0"/>
              </a:rPr>
              <a:t>Step1: Parameters-IDF scenario pairs</a:t>
            </a:r>
            <a:endParaRPr lang="en-US" sz="1400" dirty="0"/>
          </a:p>
        </p:txBody>
      </p:sp>
      <p:sp>
        <p:nvSpPr>
          <p:cNvPr id="23" name="TextBox 22">
            <a:extLst>
              <a:ext uri="{FF2B5EF4-FFF2-40B4-BE49-F238E27FC236}">
                <a16:creationId xmlns:a16="http://schemas.microsoft.com/office/drawing/2014/main" id="{EF81CBF6-7835-04BA-B151-F4DBCD0C84BB}"/>
              </a:ext>
            </a:extLst>
          </p:cNvPr>
          <p:cNvSpPr txBox="1"/>
          <p:nvPr/>
        </p:nvSpPr>
        <p:spPr>
          <a:xfrm>
            <a:off x="6986078" y="1975497"/>
            <a:ext cx="3284125" cy="307777"/>
          </a:xfrm>
          <a:prstGeom prst="rect">
            <a:avLst/>
          </a:prstGeom>
          <a:noFill/>
        </p:spPr>
        <p:txBody>
          <a:bodyPr wrap="square">
            <a:spAutoFit/>
          </a:bodyPr>
          <a:lstStyle/>
          <a:p>
            <a:pPr algn="ctr"/>
            <a:r>
              <a:rPr lang="en-US" sz="1400" dirty="0">
                <a:latin typeface="Arial" panose="020B0604020202020204" pitchFamily="34" charset="0"/>
                <a:cs typeface="Arial" panose="020B0604020202020204" pitchFamily="34" charset="0"/>
              </a:rPr>
              <a:t>Step2: Descriptions-IDF sentence pairs</a:t>
            </a:r>
            <a:endParaRPr lang="en-US" sz="1400" dirty="0"/>
          </a:p>
        </p:txBody>
      </p:sp>
      <p:sp>
        <p:nvSpPr>
          <p:cNvPr id="25" name="TextBox 24">
            <a:extLst>
              <a:ext uri="{FF2B5EF4-FFF2-40B4-BE49-F238E27FC236}">
                <a16:creationId xmlns:a16="http://schemas.microsoft.com/office/drawing/2014/main" id="{C7EC93B3-6F29-3981-1290-9B6BDBCC9DBE}"/>
              </a:ext>
            </a:extLst>
          </p:cNvPr>
          <p:cNvSpPr txBox="1"/>
          <p:nvPr/>
        </p:nvSpPr>
        <p:spPr>
          <a:xfrm>
            <a:off x="6865186" y="3192938"/>
            <a:ext cx="1361554" cy="307777"/>
          </a:xfrm>
          <a:prstGeom prst="rect">
            <a:avLst/>
          </a:prstGeom>
          <a:noFill/>
        </p:spPr>
        <p:txBody>
          <a:bodyPr wrap="square">
            <a:spAutoFit/>
          </a:bodyPr>
          <a:lstStyle/>
          <a:p>
            <a:r>
              <a:rPr lang="en-US" sz="1400" dirty="0">
                <a:latin typeface="Arial" panose="020B0604020202020204" pitchFamily="34" charset="0"/>
                <a:cs typeface="Arial" panose="020B0604020202020204" pitchFamily="34" charset="0"/>
              </a:rPr>
              <a:t>Prompt format </a:t>
            </a:r>
            <a:endParaRPr lang="en-US" sz="1400" dirty="0"/>
          </a:p>
        </p:txBody>
      </p:sp>
      <p:pic>
        <p:nvPicPr>
          <p:cNvPr id="26" name="Picture 25">
            <a:extLst>
              <a:ext uri="{FF2B5EF4-FFF2-40B4-BE49-F238E27FC236}">
                <a16:creationId xmlns:a16="http://schemas.microsoft.com/office/drawing/2014/main" id="{FDBCCBB6-62F1-1EC7-A312-9867E52555D8}"/>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7207700" y="2578733"/>
            <a:ext cx="676525" cy="550984"/>
          </a:xfrm>
          <a:prstGeom prst="rect">
            <a:avLst/>
          </a:prstGeom>
        </p:spPr>
      </p:pic>
      <p:pic>
        <p:nvPicPr>
          <p:cNvPr id="27" name="Picture 26">
            <a:extLst>
              <a:ext uri="{FF2B5EF4-FFF2-40B4-BE49-F238E27FC236}">
                <a16:creationId xmlns:a16="http://schemas.microsoft.com/office/drawing/2014/main" id="{990A8E62-1CD0-56CE-5FB7-E9A685C8CF98}"/>
              </a:ext>
            </a:extLst>
          </p:cNvPr>
          <p:cNvPicPr>
            <a:picLocks noChangeAspect="1"/>
          </p:cNvPicPr>
          <p:nvPr/>
        </p:nvPicPr>
        <p:blipFill>
          <a:blip r:embed="rId9"/>
          <a:stretch>
            <a:fillRect/>
          </a:stretch>
        </p:blipFill>
        <p:spPr>
          <a:xfrm>
            <a:off x="4407786" y="2547475"/>
            <a:ext cx="676525" cy="676525"/>
          </a:xfrm>
          <a:prstGeom prst="rect">
            <a:avLst/>
          </a:prstGeom>
        </p:spPr>
      </p:pic>
      <p:sp>
        <p:nvSpPr>
          <p:cNvPr id="28" name="TextBox 27">
            <a:extLst>
              <a:ext uri="{FF2B5EF4-FFF2-40B4-BE49-F238E27FC236}">
                <a16:creationId xmlns:a16="http://schemas.microsoft.com/office/drawing/2014/main" id="{053E4FD7-84B4-C409-98C3-86D5CB64E7C6}"/>
              </a:ext>
            </a:extLst>
          </p:cNvPr>
          <p:cNvSpPr txBox="1"/>
          <p:nvPr/>
        </p:nvSpPr>
        <p:spPr>
          <a:xfrm>
            <a:off x="4157813" y="3230023"/>
            <a:ext cx="1399742" cy="307777"/>
          </a:xfrm>
          <a:prstGeom prst="rect">
            <a:avLst/>
          </a:prstGeom>
          <a:noFill/>
        </p:spPr>
        <p:txBody>
          <a:bodyPr wrap="none" rtlCol="0">
            <a:spAutoFit/>
          </a:bodyPr>
          <a:lstStyle/>
          <a:p>
            <a:pPr algn="ctr"/>
            <a:r>
              <a:rPr lang="en-US" sz="1400" dirty="0">
                <a:latin typeface="Arial" panose="020B0604020202020204" pitchFamily="34" charset="0"/>
                <a:cs typeface="Arial" panose="020B0604020202020204" pitchFamily="34" charset="0"/>
              </a:rPr>
              <a:t>Collecting IDFs</a:t>
            </a:r>
          </a:p>
        </p:txBody>
      </p:sp>
      <p:sp>
        <p:nvSpPr>
          <p:cNvPr id="29" name="Right Arrow 28">
            <a:extLst>
              <a:ext uri="{FF2B5EF4-FFF2-40B4-BE49-F238E27FC236}">
                <a16:creationId xmlns:a16="http://schemas.microsoft.com/office/drawing/2014/main" id="{10BF96A9-FDFC-AEF3-F215-F010419C6FBA}"/>
              </a:ext>
            </a:extLst>
          </p:cNvPr>
          <p:cNvSpPr/>
          <p:nvPr/>
        </p:nvSpPr>
        <p:spPr>
          <a:xfrm>
            <a:off x="5945775" y="2578733"/>
            <a:ext cx="552319" cy="36268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26536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sz="3600" b="1" dirty="0" smtClean="0">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6400</TotalTime>
  <Words>1377</Words>
  <Application>Microsoft Macintosh PowerPoint</Application>
  <PresentationFormat>Widescreen</PresentationFormat>
  <Paragraphs>166</Paragraphs>
  <Slides>15</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ElsevierGulliver</vt:lpstr>
      <vt:lpstr>Arial</vt:lpstr>
      <vt:lpstr>Calibri</vt:lpstr>
      <vt:lpstr>Wingdings</vt:lpstr>
      <vt:lpstr>Office Theme</vt:lpstr>
      <vt:lpstr>Conference Paper Session 11</vt:lpstr>
      <vt:lpstr>Learning Objectives</vt:lpstr>
      <vt:lpstr>Acknowledgements</vt:lpstr>
      <vt:lpstr>Introduction</vt:lpstr>
      <vt:lpstr>Motivation</vt:lpstr>
      <vt:lpstr>Motivation</vt:lpstr>
      <vt:lpstr>Motivation</vt:lpstr>
      <vt:lpstr>EPlus-LLM Framework</vt:lpstr>
      <vt:lpstr>Dataset for LLM Customizing</vt:lpstr>
      <vt:lpstr>Example of prompt-IDF</vt:lpstr>
      <vt:lpstr>Large Language Model Architecture</vt:lpstr>
      <vt:lpstr>Demo Presentation</vt:lpstr>
      <vt:lpstr>Conclusion</vt:lpstr>
      <vt:lpstr>Limitation and future work</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Branta, Rebecca</dc:creator>
  <cp:lastModifiedBy>Gang Jiang</cp:lastModifiedBy>
  <cp:revision>37</cp:revision>
  <dcterms:created xsi:type="dcterms:W3CDTF">2022-08-18T17:50:21Z</dcterms:created>
  <dcterms:modified xsi:type="dcterms:W3CDTF">2025-03-20T22:11:24Z</dcterms:modified>
</cp:coreProperties>
</file>

<file path=docProps/thumbnail.jpeg>
</file>